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2.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3.xml" ContentType="application/vnd.openxmlformats-officedocument.presentationml.comments+xml"/>
  <Override PartName="/ppt/notesSlides/notesSlide25.xml" ContentType="application/vnd.openxmlformats-officedocument.presentationml.notesSlide+xml"/>
  <Override PartName="/ppt/comments/comment4.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comment5.xml" ContentType="application/vnd.openxmlformats-officedocument.presentationml.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 id="2147483750" r:id="rId2"/>
  </p:sldMasterIdLst>
  <p:notesMasterIdLst>
    <p:notesMasterId r:id="rId103"/>
  </p:notesMasterIdLst>
  <p:handoutMasterIdLst>
    <p:handoutMasterId r:id="rId104"/>
  </p:handoutMasterIdLst>
  <p:sldIdLst>
    <p:sldId id="256" r:id="rId3"/>
    <p:sldId id="257" r:id="rId4"/>
    <p:sldId id="258" r:id="rId5"/>
    <p:sldId id="265" r:id="rId6"/>
    <p:sldId id="289" r:id="rId7"/>
    <p:sldId id="417" r:id="rId8"/>
    <p:sldId id="418" r:id="rId9"/>
    <p:sldId id="269" r:id="rId10"/>
    <p:sldId id="419" r:id="rId11"/>
    <p:sldId id="420" r:id="rId12"/>
    <p:sldId id="422" r:id="rId13"/>
    <p:sldId id="423" r:id="rId14"/>
    <p:sldId id="439" r:id="rId15"/>
    <p:sldId id="424" r:id="rId16"/>
    <p:sldId id="276" r:id="rId17"/>
    <p:sldId id="305" r:id="rId18"/>
    <p:sldId id="403" r:id="rId19"/>
    <p:sldId id="278" r:id="rId20"/>
    <p:sldId id="438" r:id="rId21"/>
    <p:sldId id="400" r:id="rId22"/>
    <p:sldId id="425" r:id="rId23"/>
    <p:sldId id="354" r:id="rId24"/>
    <p:sldId id="427" r:id="rId25"/>
    <p:sldId id="320" r:id="rId26"/>
    <p:sldId id="277" r:id="rId27"/>
    <p:sldId id="341" r:id="rId28"/>
    <p:sldId id="361" r:id="rId29"/>
    <p:sldId id="434" r:id="rId30"/>
    <p:sldId id="293" r:id="rId31"/>
    <p:sldId id="284" r:id="rId32"/>
    <p:sldId id="428" r:id="rId33"/>
    <p:sldId id="286" r:id="rId34"/>
    <p:sldId id="337" r:id="rId35"/>
    <p:sldId id="368" r:id="rId36"/>
    <p:sldId id="440" r:id="rId37"/>
    <p:sldId id="441" r:id="rId38"/>
    <p:sldId id="429" r:id="rId39"/>
    <p:sldId id="312" r:id="rId40"/>
    <p:sldId id="366" r:id="rId41"/>
    <p:sldId id="430" r:id="rId42"/>
    <p:sldId id="330" r:id="rId43"/>
    <p:sldId id="336" r:id="rId44"/>
    <p:sldId id="406" r:id="rId45"/>
    <p:sldId id="431" r:id="rId46"/>
    <p:sldId id="380" r:id="rId47"/>
    <p:sldId id="306" r:id="rId48"/>
    <p:sldId id="433" r:id="rId49"/>
    <p:sldId id="408" r:id="rId50"/>
    <p:sldId id="402" r:id="rId51"/>
    <p:sldId id="415" r:id="rId52"/>
    <p:sldId id="310" r:id="rId53"/>
    <p:sldId id="275" r:id="rId54"/>
    <p:sldId id="273" r:id="rId55"/>
    <p:sldId id="355" r:id="rId56"/>
    <p:sldId id="357" r:id="rId57"/>
    <p:sldId id="426" r:id="rId58"/>
    <p:sldId id="376" r:id="rId59"/>
    <p:sldId id="377" r:id="rId60"/>
    <p:sldId id="369" r:id="rId61"/>
    <p:sldId id="372" r:id="rId62"/>
    <p:sldId id="270" r:id="rId63"/>
    <p:sldId id="435" r:id="rId64"/>
    <p:sldId id="436" r:id="rId65"/>
    <p:sldId id="437" r:id="rId66"/>
    <p:sldId id="259" r:id="rId67"/>
    <p:sldId id="261" r:id="rId68"/>
    <p:sldId id="260" r:id="rId69"/>
    <p:sldId id="262" r:id="rId70"/>
    <p:sldId id="263" r:id="rId71"/>
    <p:sldId id="432" r:id="rId72"/>
    <p:sldId id="421" r:id="rId73"/>
    <p:sldId id="279" r:id="rId74"/>
    <p:sldId id="340" r:id="rId75"/>
    <p:sldId id="339" r:id="rId76"/>
    <p:sldId id="367" r:id="rId77"/>
    <p:sldId id="321" r:id="rId78"/>
    <p:sldId id="325" r:id="rId79"/>
    <p:sldId id="359" r:id="rId80"/>
    <p:sldId id="360" r:id="rId81"/>
    <p:sldId id="327" r:id="rId82"/>
    <p:sldId id="362" r:id="rId83"/>
    <p:sldId id="398" r:id="rId84"/>
    <p:sldId id="300" r:id="rId85"/>
    <p:sldId id="382" r:id="rId86"/>
    <p:sldId id="334" r:id="rId87"/>
    <p:sldId id="301" r:id="rId88"/>
    <p:sldId id="365" r:id="rId89"/>
    <p:sldId id="401" r:id="rId90"/>
    <p:sldId id="378" r:id="rId91"/>
    <p:sldId id="309" r:id="rId92"/>
    <p:sldId id="331" r:id="rId93"/>
    <p:sldId id="329" r:id="rId94"/>
    <p:sldId id="411" r:id="rId95"/>
    <p:sldId id="405" r:id="rId96"/>
    <p:sldId id="410" r:id="rId97"/>
    <p:sldId id="412" r:id="rId98"/>
    <p:sldId id="413" r:id="rId99"/>
    <p:sldId id="414" r:id="rId100"/>
    <p:sldId id="379" r:id="rId101"/>
    <p:sldId id="283" r:id="rId10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9"/>
            <p14:sldId id="417"/>
            <p14:sldId id="418"/>
            <p14:sldId id="269"/>
            <p14:sldId id="419"/>
          </p14:sldIdLst>
        </p14:section>
        <p14:section name="提案手法" id="{4EF120B7-1D7A-4F44-819D-6B1B1C0F5021}">
          <p14:sldIdLst>
            <p14:sldId id="420"/>
            <p14:sldId id="422"/>
            <p14:sldId id="423"/>
            <p14:sldId id="439"/>
          </p14:sldIdLst>
        </p14:section>
        <p14:section name="データセット" id="{824B3EBD-D20D-47C5-8449-3858C7AE8F75}">
          <p14:sldIdLst>
            <p14:sldId id="424"/>
            <p14:sldId id="276"/>
            <p14:sldId id="305"/>
            <p14:sldId id="403"/>
            <p14:sldId id="278"/>
            <p14:sldId id="438"/>
          </p14:sldIdLst>
        </p14:section>
        <p14:section name="要素技術" id="{06651500-9F65-4E05-9904-98DB0DD17F79}">
          <p14:sldIdLst>
            <p14:sldId id="400"/>
            <p14:sldId id="425"/>
            <p14:sldId id="354"/>
          </p14:sldIdLst>
        </p14:section>
        <p14:section name="実験設定" id="{57D13AC2-5BAF-4A05-8C94-90F750AD787E}">
          <p14:sldIdLst>
            <p14:sldId id="427"/>
            <p14:sldId id="320"/>
            <p14:sldId id="277"/>
            <p14:sldId id="341"/>
            <p14:sldId id="361"/>
            <p14:sldId id="434"/>
            <p14:sldId id="293"/>
            <p14:sldId id="284"/>
          </p14:sldIdLst>
        </p14:section>
        <p14:section name="結果・考察" id="{828C8D22-B344-4004-83A3-6AAF5B2929D4}">
          <p14:sldIdLst>
            <p14:sldId id="428"/>
            <p14:sldId id="286"/>
            <p14:sldId id="337"/>
            <p14:sldId id="368"/>
            <p14:sldId id="440"/>
            <p14:sldId id="441"/>
          </p14:sldIdLst>
        </p14:section>
        <p14:section name="まとめ・課題" id="{1CDB7562-F34D-405E-9325-C263D6928193}">
          <p14:sldIdLst>
            <p14:sldId id="429"/>
            <p14:sldId id="312"/>
            <p14:sldId id="366"/>
            <p14:sldId id="430"/>
            <p14:sldId id="330"/>
            <p14:sldId id="336"/>
          </p14:sldIdLst>
        </p14:section>
        <p14:section name="予備(重要そう)" id="{BBFA7761-7406-4169-9063-D47FBB3FFA2F}">
          <p14:sldIdLst>
            <p14:sldId id="406"/>
            <p14:sldId id="431"/>
            <p14:sldId id="380"/>
            <p14:sldId id="306"/>
            <p14:sldId id="433"/>
            <p14:sldId id="408"/>
            <p14:sldId id="402"/>
            <p14:sldId id="415"/>
            <p14:sldId id="310"/>
            <p14:sldId id="275"/>
            <p14:sldId id="273"/>
            <p14:sldId id="355"/>
            <p14:sldId id="357"/>
            <p14:sldId id="426"/>
            <p14:sldId id="376"/>
            <p14:sldId id="377"/>
            <p14:sldId id="369"/>
            <p14:sldId id="372"/>
            <p14:sldId id="270"/>
            <p14:sldId id="435"/>
            <p14:sldId id="436"/>
            <p14:sldId id="437"/>
            <p14:sldId id="259"/>
            <p14:sldId id="261"/>
            <p14:sldId id="260"/>
            <p14:sldId id="262"/>
            <p14:sldId id="263"/>
            <p14:sldId id="432"/>
            <p14:sldId id="421"/>
            <p14:sldId id="279"/>
            <p14:sldId id="340"/>
            <p14:sldId id="339"/>
            <p14:sldId id="367"/>
            <p14:sldId id="321"/>
            <p14:sldId id="325"/>
            <p14:sldId id="359"/>
            <p14:sldId id="360"/>
            <p14:sldId id="327"/>
            <p14:sldId id="362"/>
            <p14:sldId id="398"/>
            <p14:sldId id="300"/>
            <p14:sldId id="382"/>
            <p14:sldId id="334"/>
            <p14:sldId id="301"/>
            <p14:sldId id="365"/>
            <p14:sldId id="401"/>
            <p14:sldId id="378"/>
            <p14:sldId id="309"/>
            <p14:sldId id="331"/>
            <p14:sldId id="329"/>
            <p14:sldId id="411"/>
            <p14:sldId id="405"/>
            <p14:sldId id="410"/>
            <p14:sldId id="412"/>
            <p14:sldId id="413"/>
            <p14:sldId id="414"/>
            <p14:sldId id="379"/>
            <p14:sldId id="2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岡田 真" initials="岡田" lastIdx="9" clrIdx="0">
    <p:extLst>
      <p:ext uri="{19B8F6BF-5375-455C-9EA6-DF929625EA0E}">
        <p15:presenceInfo xmlns:p15="http://schemas.microsoft.com/office/powerpoint/2012/main" userId="S-1-5-21-3546269859-4046422955-380346031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B7E7D6"/>
    <a:srgbClr val="F4B54B"/>
    <a:srgbClr val="B1DFCF"/>
    <a:srgbClr val="A0814D"/>
    <a:srgbClr val="ED7D31"/>
    <a:srgbClr val="7D9D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77249" autoAdjust="0"/>
  </p:normalViewPr>
  <p:slideViewPr>
    <p:cSldViewPr snapToGrid="0">
      <p:cViewPr varScale="1">
        <p:scale>
          <a:sx n="88" d="100"/>
          <a:sy n="88" d="100"/>
        </p:scale>
        <p:origin x="2130" y="8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viewProps" Target="view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ableStyles" Target="tableStyle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15T10:52:01.466" idx="1">
    <p:pos x="5229" y="2858"/>
    <p:text>大阪府立大学工学域知能情報工学分野　高山 裕成，岡田 真，森　直樹</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15T12:37:21.491" idx="5">
    <p:pos x="10" y="10"/>
    <p:text>こちらも BERT と同様に，何を入力としえ何を得るのかを説明する．方針として言語と画像を同じベクトルの形式にして扱えるようにするために使うということがつかんでもらえるように説明する．</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15T12:42:07.009" idx="8">
    <p:pos x="10" y="10"/>
    <p:text>このスライドを最初に見せて，全体の方針を説明する方がいい．</p:text>
    <p:extLst>
      <p:ext uri="{C676402C-5697-4E1C-873F-D02D1690AC5C}">
        <p15:threadingInfo xmlns:p15="http://schemas.microsoft.com/office/powerpoint/2012/main" timeZoneBias="-540"/>
      </p:ext>
    </p:extLst>
  </p:cm>
  <p:cm authorId="1" dt="2020-09-15T12:43:18.241" idx="9">
    <p:pos x="146" y="146"/>
    <p:text>説明を省くことを考えるなら，実験２を省いて実験全体の流れをわかりやすくするか，実験１の結果だけを実験３のときに組み込んで説明するか．</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9-15T12:39:06.904" idx="7">
    <p:pos x="2723" y="2438"/>
    <p:text>1 個の感情ラベルが　1　つの　はやや口語的</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9-15T12:36:07.475" idx="4">
    <p:pos x="10" y="10"/>
    <p:text>BERT により文を分散表現と呼ばれるベクトルデータに変換する．ということを説明する．入力が何で，出力が何で，何が得られて，どう使うのか．</p:text>
    <p:extLst>
      <p:ext uri="{C676402C-5697-4E1C-873F-D02D1690AC5C}">
        <p15:threadingInfo xmlns:p15="http://schemas.microsoft.com/office/powerpoint/2012/main" timeZoneBias="-5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2021/2/21</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2021/2/21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「深層学習に基づく</a:t>
            </a:r>
            <a:r>
              <a:rPr lang="en-US" altLang="ja-JP" dirty="0">
                <a:solidFill>
                  <a:schemeClr val="tx1"/>
                </a:solidFill>
              </a:rPr>
              <a:t>4 </a:t>
            </a:r>
            <a:r>
              <a:rPr lang="ja-JP" altLang="en-US" dirty="0">
                <a:solidFill>
                  <a:schemeClr val="tx1"/>
                </a:solidFill>
              </a:rPr>
              <a:t>コマ漫画の感情推定とマルチモーダル化への検討」と題しまして</a:t>
            </a:r>
            <a:r>
              <a:rPr lang="en-US" altLang="ja-JP"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ソフトウェアシステム研究グループ</a:t>
            </a:r>
            <a:r>
              <a:rPr kumimoji="1" lang="en-US" altLang="ja-JP" dirty="0">
                <a:solidFill>
                  <a:schemeClr val="tx1"/>
                </a:solidFill>
              </a:rPr>
              <a:t> B4 </a:t>
            </a:r>
            <a:r>
              <a:rPr kumimoji="1" lang="ja-JP" altLang="en-US" dirty="0">
                <a:solidFill>
                  <a:schemeClr val="tx1"/>
                </a:solidFill>
              </a:rPr>
              <a:t>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次に提案手法について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139154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本研究における</a:t>
            </a:r>
            <a:endParaRPr kumimoji="1" lang="en-US" altLang="ja-JP" dirty="0"/>
          </a:p>
          <a:p>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漫画</a:t>
            </a:r>
            <a:r>
              <a:rPr lang="ja-JP" altLang="en-US"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のセリフのマルチモーダルな感情推定手法について説明します。</a:t>
            </a:r>
            <a:endPar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endParaRPr>
          </a:p>
          <a:p>
            <a:endParaRPr kumimoji="1"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endParaRPr>
          </a:p>
          <a:p>
            <a:r>
              <a:rPr kumimoji="1" lang="ja-JP" altLang="en-US" dirty="0"/>
              <a:t>図のような漫画の１コマがあって、この“キャー！“というセリフの感情を推定することを例にとります。</a:t>
            </a:r>
            <a:endParaRPr kumimoji="1" lang="en-US" altLang="ja-JP" dirty="0"/>
          </a:p>
          <a:p>
            <a:r>
              <a:rPr kumimoji="1" lang="ja-JP" altLang="en-US" dirty="0"/>
              <a:t>自然言語処理のみを用いた推定を行う場合は、セリフを </a:t>
            </a:r>
            <a:r>
              <a:rPr kumimoji="1" lang="en-US" altLang="ja-JP" dirty="0"/>
              <a:t>Text Embedding</a:t>
            </a:r>
            <a:r>
              <a:rPr kumimoji="1" lang="ja-JP" altLang="en-US" dirty="0"/>
              <a:t>層に入力し、</a:t>
            </a:r>
            <a:endParaRPr kumimoji="1" lang="en-US" altLang="ja-JP" dirty="0"/>
          </a:p>
          <a:p>
            <a:r>
              <a:rPr kumimoji="1" lang="ja-JP" altLang="en-US" dirty="0"/>
              <a:t>得たセリフの分散表現、セリフベクトルを識別器に入力することで対応する感情ラベルを出力します。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584570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画像情報を加えたマルチモーダルな推定を行う場合は、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このセリフが含まれているコマ全体の画像を</a:t>
            </a:r>
            <a:r>
              <a:rPr kumimoji="1" lang="en-US" altLang="ja-JP" dirty="0"/>
              <a:t>Image</a:t>
            </a:r>
            <a:r>
              <a:rPr kumimoji="1" lang="ja-JP" altLang="en-US" dirty="0"/>
              <a:t> </a:t>
            </a:r>
            <a:r>
              <a:rPr kumimoji="1" lang="en-US" altLang="ja-JP" dirty="0"/>
              <a:t>Embedding</a:t>
            </a:r>
            <a:r>
              <a:rPr kumimoji="1" lang="ja-JP" altLang="en-US" dirty="0"/>
              <a:t>層に入力して得られたコマベクトルを</a:t>
            </a:r>
            <a:endParaRPr kumimoji="1" lang="en-US" altLang="ja-JP" dirty="0"/>
          </a:p>
          <a:p>
            <a:r>
              <a:rPr kumimoji="1" lang="ja-JP" altLang="en-US" dirty="0"/>
              <a:t>セリフベクトルと結合させたものを識別器への入力とします。</a:t>
            </a:r>
            <a:endParaRPr kumimoji="1" lang="en-US" altLang="ja-JP" dirty="0"/>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endParaRPr kumimoji="1" lang="en-US" altLang="ja-JP" dirty="0"/>
          </a:p>
          <a:p>
            <a:r>
              <a:rPr kumimoji="1" lang="en-US" altLang="ja-JP" dirty="0"/>
              <a:t>[</a:t>
            </a:r>
            <a:r>
              <a:rPr kumimoji="1" lang="ja-JP" altLang="en-US" dirty="0"/>
              <a:t>目安 </a:t>
            </a:r>
            <a:r>
              <a:rPr kumimoji="1" lang="en-US" altLang="ja-JP" dirty="0"/>
              <a:t>2:00]</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135464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画像情報を加えたマルチモーダルな推定を行う場合は、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このセリフが含まれているコマ全体の画像を</a:t>
            </a:r>
            <a:r>
              <a:rPr kumimoji="1" lang="en-US" altLang="ja-JP" dirty="0"/>
              <a:t>Image</a:t>
            </a:r>
            <a:r>
              <a:rPr kumimoji="1" lang="ja-JP" altLang="en-US" dirty="0"/>
              <a:t> </a:t>
            </a:r>
            <a:r>
              <a:rPr kumimoji="1" lang="en-US" altLang="ja-JP" dirty="0"/>
              <a:t>Embedding</a:t>
            </a:r>
            <a:r>
              <a:rPr kumimoji="1" lang="ja-JP" altLang="en-US" dirty="0"/>
              <a:t>層に入力して得られたコマベクトルを</a:t>
            </a:r>
            <a:endParaRPr kumimoji="1" lang="en-US" altLang="ja-JP" dirty="0"/>
          </a:p>
          <a:p>
            <a:r>
              <a:rPr kumimoji="1" lang="ja-JP" altLang="en-US" dirty="0"/>
              <a:t>セリフベクトルと結合させたものを識別器への入力とします。</a:t>
            </a:r>
            <a:endParaRPr kumimoji="1" lang="en-US" altLang="ja-JP" dirty="0"/>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endParaRPr kumimoji="1" lang="en-US" altLang="ja-JP" dirty="0"/>
          </a:p>
          <a:p>
            <a:r>
              <a:rPr kumimoji="1" lang="en-US" altLang="ja-JP" dirty="0"/>
              <a:t>[</a:t>
            </a:r>
            <a:r>
              <a:rPr kumimoji="1" lang="ja-JP" altLang="en-US" dirty="0"/>
              <a:t>目安 </a:t>
            </a:r>
            <a:r>
              <a:rPr kumimoji="1" lang="en-US" altLang="ja-JP" dirty="0"/>
              <a:t>2:00]</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2656631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次に本研究で用いる</a:t>
            </a:r>
            <a:r>
              <a:rPr lang="ja-JP" altLang="en-US" sz="1200" dirty="0">
                <a:solidFill>
                  <a:schemeClr val="tx1">
                    <a:lumMod val="95000"/>
                  </a:schemeClr>
                </a:solidFill>
              </a:rPr>
              <a:t>データセット及び要素技術</a:t>
            </a:r>
            <a:r>
              <a:rPr kumimoji="1" lang="ja-JP" altLang="en-US" sz="1200" dirty="0">
                <a:solidFill>
                  <a:schemeClr val="tx1">
                    <a:lumMod val="95000"/>
                  </a:schemeClr>
                </a:solidFill>
              </a:rPr>
              <a:t>について説明します</a:t>
            </a: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496830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本研究で用いるデータセットは、</a:t>
            </a:r>
            <a:endParaRPr kumimoji="1" lang="en-US" altLang="ja-JP" dirty="0"/>
          </a:p>
          <a:p>
            <a:r>
              <a:rPr kumimoji="1" lang="ja-JP" altLang="en-US" dirty="0"/>
              <a:t>上野らによって作られた</a:t>
            </a:r>
            <a:endParaRPr kumimoji="1" lang="en-US" altLang="ja-JP" dirty="0"/>
          </a:p>
          <a:p>
            <a:r>
              <a:rPr kumimoji="1" lang="ja-JP" altLang="en-US" dirty="0"/>
              <a:t>「</a:t>
            </a:r>
            <a:r>
              <a:rPr kumimoji="1" lang="en-US" altLang="ja-JP" dirty="0"/>
              <a:t>4</a:t>
            </a:r>
            <a:r>
              <a:rPr kumimoji="1" lang="ja-JP" altLang="en-US" dirty="0"/>
              <a:t>コマ漫画ストーリーデータセット」です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そして作者によるセリフの感情アノテーションがされていることが大きな特徴で</a:t>
            </a:r>
            <a:r>
              <a:rPr kumimoji="1" lang="en-US" altLang="ja-JP" dirty="0"/>
              <a:t>,</a:t>
            </a:r>
          </a:p>
          <a:p>
            <a:r>
              <a:rPr kumimoji="1" lang="ja-JP" altLang="en-US" dirty="0"/>
              <a:t>同一プロットであっても作者の感性によって感情ラベルのつけ方が異なっています。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このデータセットはこれらの５つのタッチがあり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pPr marL="0" indent="0">
              <a:buNone/>
            </a:pPr>
            <a:endParaRPr kumimoji="1" lang="en-US" altLang="ja-JP" dirty="0"/>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嫌悪の７種類と</a:t>
            </a:r>
            <a:endParaRPr kumimoji="1" lang="en-US" altLang="ja-JP" dirty="0"/>
          </a:p>
          <a:p>
            <a:r>
              <a:rPr kumimoji="1" lang="ja-JP" altLang="en-US" dirty="0"/>
              <a:t>アノテートミスによってラベルが不明である </a:t>
            </a:r>
            <a:r>
              <a:rPr kumimoji="1" lang="en-US" altLang="ja-JP" dirty="0"/>
              <a:t>UNK </a:t>
            </a:r>
            <a:r>
              <a:rPr kumimoji="1" lang="ja-JP" altLang="en-US" dirty="0"/>
              <a:t>と合わせて 計 </a:t>
            </a:r>
            <a:r>
              <a:rPr kumimoji="1" lang="en-US" altLang="ja-JP" dirty="0"/>
              <a:t>8</a:t>
            </a:r>
            <a:r>
              <a:rPr kumimoji="1" lang="ja-JP" altLang="en-US" dirty="0"/>
              <a:t>種類 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現状では、この </a:t>
            </a:r>
            <a:r>
              <a:rPr kumimoji="1" lang="en-US" altLang="ja-JP" dirty="0"/>
              <a:t>UNK </a:t>
            </a:r>
            <a:r>
              <a:rPr kumimoji="1" lang="ja-JP" altLang="en-US" dirty="0"/>
              <a:t>のデータは除いたデータのみを扱います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1272165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このデータセットの欠点として</a:t>
            </a:r>
            <a:r>
              <a:rPr kumimoji="1" lang="en-US" altLang="ja-JP" dirty="0"/>
              <a:t>, </a:t>
            </a:r>
            <a:r>
              <a:rPr kumimoji="1" lang="ja-JP" altLang="en-US" dirty="0"/>
              <a:t>データ数が極めて少ないことが挙げられます</a:t>
            </a:r>
            <a:r>
              <a:rPr kumimoji="1" lang="en-US" altLang="ja-JP" dirty="0"/>
              <a:t>. </a:t>
            </a:r>
          </a:p>
          <a:p>
            <a:r>
              <a:rPr kumimoji="1" lang="ja-JP" altLang="en-US" dirty="0"/>
              <a:t>そこで</a:t>
            </a:r>
            <a:r>
              <a:rPr kumimoji="1" lang="en-US" altLang="ja-JP" dirty="0"/>
              <a:t>, </a:t>
            </a:r>
            <a:r>
              <a:rPr kumimoji="1" lang="ja-JP" altLang="en-US" dirty="0"/>
              <a:t>日本語</a:t>
            </a:r>
            <a:r>
              <a:rPr kumimoji="1" lang="en-US" altLang="ja-JP" dirty="0"/>
              <a:t>WordNet</a:t>
            </a:r>
            <a:r>
              <a:rPr kumimoji="1" lang="ja-JP" altLang="en-US" dirty="0"/>
              <a:t>のシソーラスを用いて</a:t>
            </a:r>
            <a:endParaRPr kumimoji="1" lang="en-US" altLang="ja-JP" dirty="0"/>
          </a:p>
          <a:p>
            <a:r>
              <a:rPr kumimoji="1" lang="ja-JP" altLang="en-US" dirty="0"/>
              <a:t>オリジナルのセリフを形態素に分け、形態素ごとに類義語を検索し、</a:t>
            </a:r>
            <a:endParaRPr kumimoji="1" lang="en-US" altLang="ja-JP" dirty="0"/>
          </a:p>
          <a:p>
            <a:r>
              <a:rPr kumimoji="1" lang="ja-JP" altLang="en-US" dirty="0"/>
              <a:t>それに置換した文を生成することでこの問題を解決しました。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このデータセットの欠点として</a:t>
            </a:r>
            <a:r>
              <a:rPr kumimoji="1" lang="en-US" altLang="ja-JP" dirty="0"/>
              <a:t>, </a:t>
            </a:r>
            <a:r>
              <a:rPr kumimoji="1" lang="ja-JP" altLang="en-US" dirty="0"/>
              <a:t>データ数が極めて少ないことが挙げられます</a:t>
            </a:r>
            <a:r>
              <a:rPr kumimoji="1" lang="en-US" altLang="ja-JP" dirty="0"/>
              <a:t>. </a:t>
            </a:r>
          </a:p>
          <a:p>
            <a:r>
              <a:rPr kumimoji="1" lang="ja-JP" altLang="en-US" dirty="0"/>
              <a:t>そこで</a:t>
            </a:r>
            <a:r>
              <a:rPr kumimoji="1" lang="en-US" altLang="ja-JP" dirty="0"/>
              <a:t>, </a:t>
            </a:r>
            <a:r>
              <a:rPr kumimoji="1" lang="ja-JP" altLang="en-US" dirty="0"/>
              <a:t>日本語</a:t>
            </a:r>
            <a:r>
              <a:rPr kumimoji="1" lang="en-US" altLang="ja-JP" dirty="0"/>
              <a:t>WordNet</a:t>
            </a:r>
            <a:r>
              <a:rPr kumimoji="1" lang="ja-JP" altLang="en-US" dirty="0"/>
              <a:t>のシソーラスを用いて</a:t>
            </a:r>
            <a:endParaRPr kumimoji="1" lang="en-US" altLang="ja-JP" dirty="0"/>
          </a:p>
          <a:p>
            <a:r>
              <a:rPr kumimoji="1" lang="ja-JP" altLang="en-US" dirty="0"/>
              <a:t>オリジナルのセリフを形態素に分け、形態素ごとに類義語を検索し、</a:t>
            </a:r>
            <a:endParaRPr kumimoji="1" lang="en-US" altLang="ja-JP" dirty="0"/>
          </a:p>
          <a:p>
            <a:r>
              <a:rPr kumimoji="1" lang="ja-JP" altLang="en-US" dirty="0"/>
              <a:t>それに置換した文を生成することでこの問題を解決しました。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295831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 </a:t>
            </a:r>
            <a:r>
              <a:rPr kumimoji="1" lang="en-US" altLang="ja-JP" dirty="0"/>
              <a:t>Text Embedding </a:t>
            </a:r>
            <a:r>
              <a:rPr kumimoji="1" lang="ja-JP" altLang="en-US" dirty="0"/>
              <a:t>手法には </a:t>
            </a:r>
            <a:r>
              <a:rPr kumimoji="1" lang="en-US" altLang="ja-JP" dirty="0"/>
              <a:t>BERT </a:t>
            </a:r>
            <a:r>
              <a:rPr kumimoji="1" lang="ja-JP" altLang="en-US" dirty="0"/>
              <a:t>を用いました。</a:t>
            </a:r>
            <a:endParaRPr kumimoji="1" lang="en-US" altLang="ja-JP" dirty="0"/>
          </a:p>
          <a:p>
            <a:r>
              <a:rPr kumimoji="1" lang="en-US" altLang="ja-JP" dirty="0"/>
              <a:t>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r>
              <a:rPr kumimoji="1" lang="ja-JP" altLang="en-US" sz="1200" dirty="0"/>
              <a:t>す</a:t>
            </a:r>
            <a:endParaRPr kumimoji="1" lang="en-US" altLang="ja-JP" sz="1200" dirty="0"/>
          </a:p>
          <a:p>
            <a:endParaRPr kumimoji="1" lang="en-US" altLang="ja-JP" sz="1200" dirty="0"/>
          </a:p>
          <a:p>
            <a:r>
              <a:rPr lang="ja-JP" altLang="en-US" sz="1200" dirty="0"/>
              <a:t>事前学習済みモデルを他のタスクに転移させることが容易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2816436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t>本研究では</a:t>
            </a:r>
            <a:endParaRPr kumimoji="1" lang="en-US" altLang="ja-JP" sz="1200" dirty="0"/>
          </a:p>
          <a:p>
            <a:r>
              <a:rPr lang="ja-JP" altLang="en-US" sz="1200" dirty="0"/>
              <a:t>京都大学が公開している</a:t>
            </a:r>
            <a:endParaRPr lang="en-US" altLang="ja-JP" sz="1200" dirty="0"/>
          </a:p>
          <a:p>
            <a:r>
              <a:rPr lang="ja-JP" altLang="en-US" sz="1200" dirty="0"/>
              <a:t>日本語 </a:t>
            </a:r>
            <a:r>
              <a:rPr lang="en-US" altLang="ja-JP" sz="1200" dirty="0"/>
              <a:t>Wikipedia </a:t>
            </a:r>
            <a:r>
              <a:rPr lang="ja-JP" altLang="en-US" sz="1200" dirty="0"/>
              <a:t>コーパスを用いたモデル</a:t>
            </a:r>
            <a:r>
              <a:rPr lang="en-US" altLang="ja-JP" sz="1200" dirty="0"/>
              <a:t>, </a:t>
            </a:r>
            <a:r>
              <a:rPr lang="ja-JP" altLang="en-US" sz="1200" dirty="0"/>
              <a:t>京大 </a:t>
            </a:r>
            <a:r>
              <a:rPr lang="en-US" altLang="ja-JP" sz="1200" dirty="0"/>
              <a:t>BERT</a:t>
            </a:r>
            <a:r>
              <a:rPr lang="ja-JP" altLang="en-US" sz="1200" dirty="0"/>
              <a:t>と</a:t>
            </a:r>
            <a:endParaRPr lang="en-US" altLang="ja-JP" sz="1200" dirty="0"/>
          </a:p>
          <a:p>
            <a:endParaRPr lang="en-US" altLang="ja-JP" sz="1200" dirty="0"/>
          </a:p>
          <a:p>
            <a:r>
              <a:rPr kumimoji="1" lang="en-US" altLang="ja-JP" sz="1200" dirty="0" err="1"/>
              <a:t>hottolink</a:t>
            </a:r>
            <a:r>
              <a:rPr kumimoji="1" lang="en-US" altLang="ja-JP" sz="1200" dirty="0"/>
              <a:t> </a:t>
            </a:r>
            <a:r>
              <a:rPr kumimoji="1" lang="ja-JP" altLang="en-US" sz="1200" dirty="0"/>
              <a:t>社が公開している大規模日本語 </a:t>
            </a:r>
            <a:r>
              <a:rPr kumimoji="1" lang="en-US" altLang="ja-JP" sz="1200" dirty="0"/>
              <a:t>SNS </a:t>
            </a:r>
            <a:r>
              <a:rPr kumimoji="1" lang="ja-JP" altLang="en-US" sz="1200" dirty="0"/>
              <a:t>コーパスを用いたモデル</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hottoSNS</a:t>
            </a:r>
            <a:r>
              <a:rPr kumimoji="1" lang="en-US" altLang="ja-JP" sz="1200" dirty="0"/>
              <a:t>-BERT </a:t>
            </a:r>
            <a:r>
              <a:rPr kumimoji="1" lang="ja-JP" altLang="en-US" sz="1200" dirty="0"/>
              <a:t>を事前学習済みモデルとして用いました。</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3150436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Image Embedding </a:t>
            </a:r>
            <a:r>
              <a:rPr kumimoji="1" lang="ja-JP" altLang="en-US" dirty="0"/>
              <a:t>手法には </a:t>
            </a:r>
            <a:r>
              <a:rPr kumimoji="1" lang="en-US" altLang="ja-JP" dirty="0"/>
              <a:t>illustration2vec </a:t>
            </a:r>
            <a:r>
              <a:rPr kumimoji="1" lang="ja-JP" altLang="en-US" dirty="0"/>
              <a:t>を用いました。</a:t>
            </a:r>
            <a:endParaRPr kumimoji="1" lang="en-US" altLang="ja-JP" dirty="0"/>
          </a:p>
          <a:p>
            <a:endParaRPr kumimoji="1" lang="en-US" altLang="ja-JP" dirty="0"/>
          </a:p>
          <a:p>
            <a:r>
              <a:rPr kumimoji="1" lang="ja-JP" altLang="en-US" dirty="0"/>
              <a:t>これは</a:t>
            </a:r>
            <a:r>
              <a:rPr kumimoji="1" lang="en-US" altLang="ja-JP" dirty="0"/>
              <a:t>, Saito </a:t>
            </a:r>
            <a:r>
              <a:rPr kumimoji="1" lang="ja-JP" altLang="en-US" dirty="0"/>
              <a:t>らが提案した画像のベクトル化手法で</a:t>
            </a:r>
            <a:endParaRPr kumimoji="1" lang="en-US" altLang="ja-JP" dirty="0"/>
          </a:p>
          <a:p>
            <a:r>
              <a:rPr kumimoji="1" lang="ja-JP" altLang="en-US" dirty="0"/>
              <a:t>イラストのより合理的なベクトル化が期待できる手法です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本研究では筆者らによって公開されている</a:t>
            </a:r>
            <a:br>
              <a:rPr kumimoji="1" lang="en-US" altLang="ja-JP" sz="1200" dirty="0"/>
            </a:br>
            <a:r>
              <a:rPr kumimoji="1" lang="ja-JP" altLang="en-US" sz="1200" dirty="0"/>
              <a:t>約 </a:t>
            </a:r>
            <a:r>
              <a:rPr kumimoji="1" lang="en-US" altLang="ja-JP" sz="1200" dirty="0"/>
              <a:t>100 </a:t>
            </a:r>
            <a:r>
              <a:rPr kumimoji="1" lang="ja-JP" altLang="en-US" sz="1200" dirty="0"/>
              <a:t>万枚のイラストを用いた事前学習済みモデルを使用しました</a:t>
            </a:r>
            <a:r>
              <a:rPr kumimoji="1" lang="en-US" altLang="ja-JP" dirty="0"/>
              <a:t> </a:t>
            </a:r>
          </a:p>
          <a:p>
            <a:endParaRPr kumimoji="1" lang="en-US" altLang="ja-JP" dirty="0"/>
          </a:p>
          <a:p>
            <a:r>
              <a:rPr kumimoji="1" lang="en-US" altLang="ja-JP" dirty="0"/>
              <a:t>[3.</a:t>
            </a:r>
            <a:r>
              <a:rPr kumimoji="1" lang="ja-JP" altLang="en-US" dirty="0"/>
              <a:t>目安 </a:t>
            </a:r>
            <a:r>
              <a:rPr kumimoji="1" lang="en-US" altLang="ja-JP" dirty="0"/>
              <a:t>4:30]</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3884761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dirty="0">
                <a:solidFill>
                  <a:schemeClr val="tx1">
                    <a:lumMod val="95000"/>
                  </a:schemeClr>
                </a:solidFill>
              </a:rPr>
              <a:t>実験１ではセリフ </a:t>
            </a:r>
            <a:r>
              <a:rPr lang="en-US" altLang="ja-JP" sz="1200" dirty="0">
                <a:solidFill>
                  <a:schemeClr val="tx1">
                    <a:lumMod val="95000"/>
                  </a:schemeClr>
                </a:solidFill>
              </a:rPr>
              <a:t>1 </a:t>
            </a:r>
            <a:r>
              <a:rPr lang="ja-JP" altLang="en-US" sz="1200" dirty="0">
                <a:solidFill>
                  <a:schemeClr val="tx1">
                    <a:lumMod val="95000"/>
                  </a:schemeClr>
                </a:solidFill>
              </a:rPr>
              <a:t>文のみを入力とする感情推定</a:t>
            </a:r>
            <a:endParaRPr lang="en-US" altLang="ja-JP" sz="1200"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1200" dirty="0">
                <a:solidFill>
                  <a:schemeClr val="tx1">
                    <a:lumMod val="95000"/>
                  </a:schemeClr>
                </a:solidFill>
              </a:rPr>
              <a:t>実験</a:t>
            </a:r>
            <a:r>
              <a:rPr lang="en-US" altLang="ja-JP" sz="1200" dirty="0">
                <a:solidFill>
                  <a:schemeClr val="tx1">
                    <a:lumMod val="95000"/>
                  </a:schemeClr>
                </a:solidFill>
              </a:rPr>
              <a:t>2</a:t>
            </a:r>
            <a:r>
              <a:rPr lang="ja-JP" altLang="en-US" sz="1200" dirty="0">
                <a:solidFill>
                  <a:schemeClr val="tx1">
                    <a:lumMod val="95000"/>
                  </a:schemeClr>
                </a:solidFill>
              </a:rPr>
              <a:t>ではマルチモーダルな感情推定の検討</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r>
              <a:rPr kumimoji="1" lang="ja-JP" altLang="en-US" dirty="0"/>
              <a:t>を行いました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a:t>
            </a:r>
            <a:r>
              <a:rPr lang="ja-JP" altLang="en-US" sz="1200" dirty="0">
                <a:solidFill>
                  <a:schemeClr val="tx1">
                    <a:lumMod val="95000"/>
                  </a:schemeClr>
                </a:solidFill>
              </a:rPr>
              <a:t>のセリフの感情推定</a:t>
            </a:r>
            <a:endParaRPr lang="en-US" altLang="ja-JP" sz="1200" u="sng" dirty="0">
              <a:solidFill>
                <a:schemeClr val="tx1">
                  <a:lumMod val="95000"/>
                </a:schemeClr>
              </a:solidFill>
            </a:endParaRPr>
          </a:p>
          <a:p>
            <a:r>
              <a:rPr kumimoji="1" lang="ja-JP" altLang="en-US" dirty="0"/>
              <a:t>を行います</a:t>
            </a:r>
            <a:r>
              <a:rPr kumimoji="1" lang="en-US" altLang="ja-JP" dirty="0"/>
              <a:t>.</a:t>
            </a:r>
          </a:p>
          <a:p>
            <a:endParaRPr kumimoji="1" lang="en-US" altLang="ja-JP" dirty="0"/>
          </a:p>
          <a:p>
            <a:r>
              <a:rPr lang="ja-JP" altLang="en-US" sz="1200" cap="none" dirty="0">
                <a:solidFill>
                  <a:schemeClr val="tx1"/>
                </a:solidFill>
              </a:rPr>
              <a:t>各セリフには </a:t>
            </a:r>
            <a:r>
              <a:rPr lang="en-US" altLang="ja-JP" sz="1200" cap="none" dirty="0">
                <a:solidFill>
                  <a:schemeClr val="tx1"/>
                </a:solidFill>
              </a:rPr>
              <a:t>1 </a:t>
            </a:r>
            <a:r>
              <a:rPr lang="ja-JP" altLang="en-US" sz="1200" cap="none" dirty="0" err="1">
                <a:solidFill>
                  <a:schemeClr val="tx1"/>
                </a:solidFill>
              </a:rPr>
              <a:t>つの</a:t>
            </a:r>
            <a:r>
              <a:rPr lang="ja-JP" altLang="en-US" sz="1200" cap="none" dirty="0">
                <a:solidFill>
                  <a:schemeClr val="tx1"/>
                </a:solidFill>
              </a:rPr>
              <a:t>感情ラベルが付与</a:t>
            </a:r>
            <a:endParaRPr lang="en-US" altLang="ja-JP" sz="1200" cap="none" dirty="0">
              <a:solidFill>
                <a:schemeClr val="tx1"/>
              </a:solidFill>
            </a:endParaRPr>
          </a:p>
          <a:p>
            <a:endParaRPr lang="en-US" altLang="ja-JP" sz="1200" cap="none" dirty="0">
              <a:solidFill>
                <a:schemeClr val="tx1"/>
              </a:solidFill>
            </a:endParaRPr>
          </a:p>
          <a:p>
            <a:r>
              <a:rPr lang="ja-JP" altLang="en-US" sz="1200" cap="none" dirty="0">
                <a:solidFill>
                  <a:schemeClr val="tx1"/>
                </a:solidFill>
              </a:rPr>
              <a:t>各タッチそれぞれについてモデルを作成・評価</a:t>
            </a:r>
            <a:endParaRPr lang="en-US" altLang="ja-JP" sz="1200" cap="none" dirty="0">
              <a:solidFill>
                <a:schemeClr val="tx1"/>
              </a:solidFill>
            </a:endParaRPr>
          </a:p>
          <a:p>
            <a:r>
              <a:rPr kumimoji="1" lang="ja-JP" altLang="en-US" dirty="0"/>
              <a:t>することで</a:t>
            </a:r>
            <a:r>
              <a:rPr kumimoji="1" lang="en-US" altLang="ja-JP" dirty="0"/>
              <a:t>4</a:t>
            </a:r>
            <a:r>
              <a:rPr kumimoji="1" lang="ja-JP" altLang="en-US" dirty="0"/>
              <a:t>コマ漫画のセリフの感情推定を行います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endParaRPr kumimoji="1" lang="en-US" altLang="ja-JP" b="0" dirty="0">
              <a:highlight>
                <a:srgbClr val="ED7D31"/>
              </a:highlight>
            </a:endParaRPr>
          </a:p>
          <a:p>
            <a:r>
              <a:rPr kumimoji="1" lang="ja-JP" altLang="en-US" b="0" dirty="0">
                <a:highlight>
                  <a:srgbClr val="ED7D31"/>
                </a:highlight>
              </a:rPr>
              <a:t>まずセリフ</a:t>
            </a:r>
            <a:r>
              <a:rPr kumimoji="1" lang="en-US" altLang="ja-JP" b="0" dirty="0">
                <a:highlight>
                  <a:srgbClr val="ED7D31"/>
                </a:highlight>
              </a:rPr>
              <a:t>1</a:t>
            </a:r>
            <a:r>
              <a:rPr kumimoji="1" lang="ja-JP" altLang="en-US" b="0" dirty="0">
                <a:highlight>
                  <a:srgbClr val="ED7D31"/>
                </a:highlight>
              </a:rPr>
              <a:t>文を</a:t>
            </a:r>
            <a:r>
              <a:rPr kumimoji="1" lang="en-US" altLang="ja-JP" b="0" dirty="0">
                <a:highlight>
                  <a:srgbClr val="ED7D31"/>
                </a:highlight>
              </a:rPr>
              <a:t>BERT</a:t>
            </a:r>
            <a:r>
              <a:rPr kumimoji="1" lang="ja-JP" altLang="en-US" b="0" dirty="0">
                <a:highlight>
                  <a:srgbClr val="ED7D31"/>
                </a:highlight>
              </a:rPr>
              <a:t>に入力し</a:t>
            </a:r>
            <a:r>
              <a:rPr kumimoji="1" lang="en-US" altLang="ja-JP" b="0" dirty="0">
                <a:highlight>
                  <a:srgbClr val="ED7D31"/>
                </a:highlight>
              </a:rPr>
              <a:t>768</a:t>
            </a:r>
            <a:r>
              <a:rPr kumimoji="1" lang="ja-JP" altLang="en-US" b="0" dirty="0">
                <a:highlight>
                  <a:srgbClr val="ED7D31"/>
                </a:highlight>
              </a:rPr>
              <a:t>次元のセリフベクトルを得ます。</a:t>
            </a:r>
            <a:endParaRPr kumimoji="1" lang="en-US" altLang="ja-JP" b="0" dirty="0">
              <a:highlight>
                <a:srgbClr val="ED7D31"/>
              </a:highlight>
            </a:endParaRPr>
          </a:p>
          <a:p>
            <a:r>
              <a:rPr kumimoji="1" lang="ja-JP" altLang="en-US" b="0" dirty="0">
                <a:highlight>
                  <a:srgbClr val="ED7D31"/>
                </a:highlight>
              </a:rPr>
              <a:t>そしてそのセリフベクトルを識別器への入力として、“喜楽“か”その他の感情”かを識別結果として出力します。</a:t>
            </a:r>
            <a:endParaRPr kumimoji="1" lang="en-US" altLang="ja-JP" b="0" dirty="0">
              <a:highlight>
                <a:srgbClr val="ED7D31"/>
              </a:highlight>
            </a:endParaRPr>
          </a:p>
          <a:p>
            <a:r>
              <a:rPr kumimoji="1" lang="ja-JP" altLang="en-US" b="0" dirty="0">
                <a:highlight>
                  <a:srgbClr val="ED7D31"/>
                </a:highlight>
              </a:rPr>
              <a:t>識別器としては３層の</a:t>
            </a:r>
            <a:r>
              <a:rPr kumimoji="1" lang="en-US" altLang="ja-JP" b="0" dirty="0">
                <a:highlight>
                  <a:srgbClr val="ED7D31"/>
                </a:highlight>
              </a:rPr>
              <a:t>MLP</a:t>
            </a:r>
            <a:r>
              <a:rPr kumimoji="1" lang="ja-JP" altLang="en-US" b="0" dirty="0">
                <a:highlight>
                  <a:srgbClr val="ED7D31"/>
                </a:highlight>
              </a:rPr>
              <a:t>を用いま</a:t>
            </a:r>
            <a:endParaRPr kumimoji="1" lang="en-US" altLang="ja-JP" b="0" dirty="0">
              <a:highlight>
                <a:srgbClr val="ED7D31"/>
              </a:highlight>
            </a:endParaRPr>
          </a:p>
          <a:p>
            <a:r>
              <a:rPr lang="ja-JP" altLang="en-US" sz="1200" dirty="0">
                <a:solidFill>
                  <a:schemeClr val="tx1">
                    <a:lumMod val="95000"/>
                  </a:schemeClr>
                </a:solidFill>
              </a:rPr>
              <a:t>・</a:t>
            </a:r>
            <a:r>
              <a:rPr lang="en-US" altLang="ja-JP" sz="1200" dirty="0">
                <a:solidFill>
                  <a:schemeClr val="tx1">
                    <a:lumMod val="95000"/>
                  </a:schemeClr>
                </a:solidFill>
              </a:rPr>
              <a:t>BERT </a:t>
            </a:r>
            <a:r>
              <a:rPr lang="ja-JP" altLang="en-US" sz="1200" dirty="0">
                <a:solidFill>
                  <a:schemeClr val="tx1">
                    <a:lumMod val="95000"/>
                  </a:schemeClr>
                </a:solidFill>
              </a:rPr>
              <a:t>モデルは最終層のみを </a:t>
            </a:r>
            <a:r>
              <a:rPr lang="en-US" altLang="ja-JP" sz="1200" dirty="0">
                <a:solidFill>
                  <a:schemeClr val="tx1">
                    <a:lumMod val="95000"/>
                  </a:schemeClr>
                </a:solidFill>
              </a:rPr>
              <a:t>fine-tuning</a:t>
            </a:r>
          </a:p>
          <a:p>
            <a:endParaRPr lang="en-US" altLang="ja-JP" sz="1200" dirty="0">
              <a:solidFill>
                <a:schemeClr val="tx1">
                  <a:lumMod val="95000"/>
                </a:schemeClr>
              </a:solidFill>
            </a:endParaRPr>
          </a:p>
          <a:p>
            <a:r>
              <a:rPr lang="ja-JP" altLang="en-US" sz="1200" dirty="0">
                <a:solidFill>
                  <a:schemeClr val="tx1">
                    <a:lumMod val="95000"/>
                  </a:schemeClr>
                </a:solidFill>
              </a:rPr>
              <a:t>・京大</a:t>
            </a:r>
            <a:r>
              <a:rPr lang="en-US" altLang="ja-JP" sz="1200" dirty="0">
                <a:solidFill>
                  <a:schemeClr val="tx1">
                    <a:lumMod val="95000"/>
                  </a:schemeClr>
                </a:solidFill>
              </a:rPr>
              <a:t> BERT </a:t>
            </a:r>
            <a:r>
              <a:rPr lang="ja-JP" altLang="en-US" sz="1200" dirty="0">
                <a:solidFill>
                  <a:schemeClr val="tx1">
                    <a:lumMod val="95000"/>
                  </a:schemeClr>
                </a:solidFill>
              </a:rPr>
              <a:t>と </a:t>
            </a:r>
            <a:r>
              <a:rPr lang="en-US" altLang="ja-JP" sz="1200" dirty="0" err="1">
                <a:solidFill>
                  <a:schemeClr val="tx1">
                    <a:lumMod val="95000"/>
                  </a:schemeClr>
                </a:solidFill>
              </a:rPr>
              <a:t>hottoSNS</a:t>
            </a:r>
            <a:r>
              <a:rPr lang="en-US" altLang="ja-JP" sz="1200" dirty="0">
                <a:solidFill>
                  <a:schemeClr val="tx1">
                    <a:lumMod val="95000"/>
                  </a:schemeClr>
                </a:solidFill>
              </a:rPr>
              <a:t>-BERT </a:t>
            </a:r>
            <a:r>
              <a:rPr lang="ja-JP" altLang="en-US" sz="1200" dirty="0">
                <a:solidFill>
                  <a:schemeClr val="tx1">
                    <a:lumMod val="95000"/>
                  </a:schemeClr>
                </a:solidFill>
              </a:rPr>
              <a:t>で精度比較</a:t>
            </a:r>
            <a:endParaRPr lang="en-US" altLang="ja-JP" sz="1200" dirty="0">
              <a:solidFill>
                <a:schemeClr val="tx1">
                  <a:lumMod val="95000"/>
                </a:schemeClr>
              </a:solidFill>
            </a:endParaRPr>
          </a:p>
          <a:p>
            <a:r>
              <a:rPr kumimoji="1" lang="ja-JP" altLang="en-US" b="0" dirty="0">
                <a:highlight>
                  <a:srgbClr val="ED7D31"/>
                </a:highlight>
              </a:rPr>
              <a:t>した</a:t>
            </a:r>
            <a:r>
              <a:rPr kumimoji="1" lang="en-US" altLang="ja-JP" b="0" dirty="0">
                <a:highlight>
                  <a:srgbClr val="ED7D31"/>
                </a:highlight>
              </a:rPr>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sz="1800" b="0" i="0" u="none" strike="noStrike" baseline="0" dirty="0">
                <a:latin typeface="HaranoAjiMincho-Regular-Identity-H"/>
              </a:rPr>
              <a:t>実験</a:t>
            </a:r>
            <a:r>
              <a:rPr lang="en-US" altLang="ja-JP" sz="1800" b="0" i="0" u="none" strike="noStrike" baseline="0" dirty="0">
                <a:latin typeface="CMR9"/>
              </a:rPr>
              <a:t>2 </a:t>
            </a:r>
            <a:r>
              <a:rPr lang="ja-JP" altLang="en-US" sz="1800" b="0" i="0" u="none" strike="noStrike" baseline="0" dirty="0">
                <a:latin typeface="HaranoAjiMincho-Regular-Identity-H"/>
              </a:rPr>
              <a:t>では提案手法に則って</a:t>
            </a:r>
            <a:r>
              <a:rPr lang="en-US" altLang="ja-JP" sz="1800" b="0" i="0" u="none" strike="noStrike" baseline="0" dirty="0">
                <a:latin typeface="CMR9"/>
              </a:rPr>
              <a:t>, </a:t>
            </a:r>
            <a:r>
              <a:rPr lang="ja-JP" altLang="en-US" sz="1800" b="0" i="0" u="none" strike="noStrike" baseline="0" dirty="0">
                <a:latin typeface="HaranoAjiMincho-Regular-Identity-H"/>
              </a:rPr>
              <a:t>マルチモーダルな感情推定の検討をしました。</a:t>
            </a:r>
            <a:endParaRPr lang="en-US" altLang="ja-JP" sz="1800" b="0" i="0" u="none" strike="noStrike" baseline="0" dirty="0">
              <a:latin typeface="HaranoAjiMincho-Regular-Identity-H"/>
            </a:endParaRPr>
          </a:p>
          <a:p>
            <a:pPr algn="l"/>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入力画像を</a:t>
            </a:r>
            <a:r>
              <a:rPr kumimoji="1" lang="en-US" altLang="ja-JP" dirty="0"/>
              <a:t>illustration2vec</a:t>
            </a:r>
            <a:r>
              <a:rPr kumimoji="1" lang="ja-JP" altLang="en-US" dirty="0"/>
              <a:t>のモデルを通して</a:t>
            </a:r>
            <a:r>
              <a:rPr kumimoji="1" lang="en-US" altLang="ja-JP" dirty="0"/>
              <a:t>4096</a:t>
            </a:r>
            <a:r>
              <a:rPr kumimoji="1" lang="ja-JP" altLang="en-US" dirty="0"/>
              <a:t>次元のコマベクトルに変換し、</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セリフベクトルと結合したものを識別器への入力とします</a:t>
            </a:r>
            <a:endParaRPr kumimoji="1" lang="en-US" altLang="ja-JP" dirty="0"/>
          </a:p>
          <a:p>
            <a:r>
              <a:rPr lang="ja-JP" altLang="en-US" sz="1200" dirty="0">
                <a:solidFill>
                  <a:schemeClr val="tx1">
                    <a:lumMod val="95000"/>
                  </a:schemeClr>
                </a:solidFill>
              </a:rPr>
              <a:t>・</a:t>
            </a:r>
            <a:r>
              <a:rPr lang="en-US" altLang="ja-JP" sz="1200" dirty="0">
                <a:solidFill>
                  <a:schemeClr val="tx1">
                    <a:lumMod val="95000"/>
                  </a:schemeClr>
                </a:solidFill>
              </a:rPr>
              <a:t>BERT </a:t>
            </a:r>
            <a:r>
              <a:rPr lang="ja-JP" altLang="en-US" sz="1200" dirty="0">
                <a:solidFill>
                  <a:schemeClr val="tx1">
                    <a:lumMod val="95000"/>
                  </a:schemeClr>
                </a:solidFill>
              </a:rPr>
              <a:t>モデルは最終層のみを </a:t>
            </a:r>
            <a:r>
              <a:rPr lang="en-US" altLang="ja-JP" sz="1200" dirty="0">
                <a:solidFill>
                  <a:schemeClr val="tx1">
                    <a:lumMod val="95000"/>
                  </a:schemeClr>
                </a:solidFill>
              </a:rPr>
              <a:t>fine-tuning</a:t>
            </a:r>
          </a:p>
          <a:p>
            <a:endParaRPr lang="en-US" altLang="ja-JP" sz="800" dirty="0">
              <a:solidFill>
                <a:schemeClr val="tx1">
                  <a:lumMod val="95000"/>
                </a:schemeClr>
              </a:solidFill>
            </a:endParaRPr>
          </a:p>
          <a:p>
            <a:r>
              <a:rPr lang="ja-JP" altLang="en-US" sz="1200" dirty="0">
                <a:solidFill>
                  <a:schemeClr val="tx1">
                    <a:lumMod val="95000"/>
                  </a:schemeClr>
                </a:solidFill>
              </a:rPr>
              <a:t>・京大</a:t>
            </a:r>
            <a:r>
              <a:rPr lang="en-US" altLang="ja-JP" sz="1200" dirty="0">
                <a:solidFill>
                  <a:schemeClr val="tx1">
                    <a:lumMod val="95000"/>
                  </a:schemeClr>
                </a:solidFill>
              </a:rPr>
              <a:t> BERT </a:t>
            </a:r>
            <a:r>
              <a:rPr lang="ja-JP" altLang="en-US" sz="1200" dirty="0">
                <a:solidFill>
                  <a:schemeClr val="tx1">
                    <a:lumMod val="95000"/>
                  </a:schemeClr>
                </a:solidFill>
              </a:rPr>
              <a:t>と </a:t>
            </a:r>
            <a:r>
              <a:rPr lang="en-US" altLang="ja-JP" sz="1200" dirty="0" err="1">
                <a:solidFill>
                  <a:schemeClr val="tx1">
                    <a:lumMod val="95000"/>
                  </a:schemeClr>
                </a:solidFill>
              </a:rPr>
              <a:t>hottoSNS</a:t>
            </a:r>
            <a:r>
              <a:rPr lang="en-US" altLang="ja-JP" sz="1200" dirty="0">
                <a:solidFill>
                  <a:schemeClr val="tx1">
                    <a:lumMod val="95000"/>
                  </a:schemeClr>
                </a:solidFill>
              </a:rPr>
              <a:t>-BERT </a:t>
            </a:r>
            <a:r>
              <a:rPr lang="ja-JP" altLang="en-US" sz="1200" dirty="0">
                <a:solidFill>
                  <a:schemeClr val="tx1">
                    <a:lumMod val="95000"/>
                  </a:schemeClr>
                </a:solidFill>
              </a:rPr>
              <a:t>で精度比較</a:t>
            </a:r>
            <a:endParaRPr lang="en-US" altLang="ja-JP" sz="1200" dirty="0">
              <a:solidFill>
                <a:schemeClr val="tx1">
                  <a:lumMod val="95000"/>
                </a:schemeClr>
              </a:solidFill>
            </a:endParaRPr>
          </a:p>
          <a:p>
            <a:endParaRPr lang="en-US" altLang="ja-JP" sz="800" dirty="0">
              <a:solidFill>
                <a:schemeClr val="tx1">
                  <a:lumMod val="95000"/>
                </a:schemeClr>
              </a:solidFill>
            </a:endParaRPr>
          </a:p>
          <a:p>
            <a:r>
              <a:rPr lang="ja-JP" altLang="en-US" sz="1200" dirty="0">
                <a:solidFill>
                  <a:schemeClr val="tx1">
                    <a:lumMod val="95000"/>
                  </a:schemeClr>
                </a:solidFill>
              </a:rPr>
              <a:t>・コマベクトルは固定</a:t>
            </a:r>
            <a:endParaRPr lang="en-US" altLang="ja-JP" sz="1200"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JP" dirty="0"/>
          </a:p>
          <a:p>
            <a:r>
              <a:rPr kumimoji="1" lang="en-US" altLang="ja-JP" dirty="0"/>
              <a:t>[4.</a:t>
            </a:r>
            <a:r>
              <a:rPr kumimoji="1" lang="ja-JP" altLang="en-US" dirty="0"/>
              <a:t>目安 </a:t>
            </a:r>
            <a:r>
              <a:rPr kumimoji="1" lang="en-US" altLang="ja-JP" dirty="0"/>
              <a:t>6:00]</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3054731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実験設定として</a:t>
            </a:r>
            <a:endParaRPr kumimoji="1" lang="en-US" altLang="ja-JP" dirty="0"/>
          </a:p>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2140993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学習率は</a:t>
            </a:r>
            <a:r>
              <a:rPr kumimoji="1" lang="en-US" altLang="ja-JP" dirty="0" err="1"/>
              <a:t>optuna</a:t>
            </a:r>
            <a:r>
              <a:rPr kumimoji="1" lang="ja-JP" altLang="en-US" dirty="0"/>
              <a:t>を用いて調整しました</a:t>
            </a:r>
            <a:r>
              <a:rPr kumimoji="1" lang="en-US" altLang="ja-JP" dirty="0"/>
              <a:t>.</a:t>
            </a:r>
          </a:p>
          <a:p>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目安 </a:t>
            </a:r>
            <a:r>
              <a:rPr kumimoji="1" lang="en-US" altLang="ja-JP" dirty="0"/>
              <a:t>6:00].</a:t>
            </a:r>
          </a:p>
          <a:p>
            <a:endParaRPr kumimoji="1"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タッチの評価用データに対する総合的な結果のみを示します。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128329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P-Recall, P-F1</a:t>
            </a:r>
            <a:r>
              <a:rPr kumimoji="1" lang="ja-JP" altLang="en-US" dirty="0"/>
              <a:t>値は正例のもので</a:t>
            </a:r>
            <a:r>
              <a:rPr kumimoji="1" lang="en-US" altLang="ja-JP" dirty="0"/>
              <a:t>, Acc </a:t>
            </a:r>
            <a:r>
              <a:rPr kumimoji="1" lang="ja-JP" altLang="en-US" dirty="0"/>
              <a:t>は全体の精度 </a:t>
            </a:r>
            <a:r>
              <a:rPr kumimoji="1" lang="en-US" altLang="ja-JP" dirty="0"/>
              <a:t>, Accuracy</a:t>
            </a:r>
            <a:r>
              <a:rPr kumimoji="1" lang="ja-JP" altLang="en-US" dirty="0"/>
              <a:t>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 </a:t>
            </a:r>
            <a:r>
              <a:rPr kumimoji="1" lang="ja-JP" altLang="en-US" dirty="0"/>
              <a:t>ベースラインとして</a:t>
            </a:r>
            <a:r>
              <a:rPr kumimoji="1" lang="ja-JP" altLang="en-US" sz="1200" dirty="0"/>
              <a:t>正例が負例に対してデータ数が</a:t>
            </a:r>
            <a:endParaRPr kumimoji="1" lang="en-US" altLang="ja-JP" sz="1200" dirty="0"/>
          </a:p>
          <a:p>
            <a:r>
              <a:rPr kumimoji="1" lang="ja-JP" altLang="en-US" sz="1200" dirty="0"/>
              <a:t>非常に少ない不均衡データであることから、</a:t>
            </a:r>
            <a:r>
              <a:rPr kumimoji="1" lang="ja-JP" altLang="en-US" dirty="0"/>
              <a:t>すべての予測値が負例の場合を設定しました</a:t>
            </a:r>
            <a:r>
              <a:rPr kumimoji="1" lang="en-US" altLang="ja-JP" dirty="0"/>
              <a:t>.</a:t>
            </a:r>
          </a:p>
          <a:p>
            <a:endParaRPr kumimoji="1" lang="en-US" altLang="ja-JP" dirty="0"/>
          </a:p>
          <a:p>
            <a:pPr algn="l"/>
            <a:r>
              <a:rPr kumimoji="1" lang="ja-JP" altLang="en-US" dirty="0"/>
              <a:t>表より、</a:t>
            </a:r>
            <a:r>
              <a:rPr lang="ja-JP" altLang="en-US" sz="1800" b="0" i="0" u="none" strike="noStrike" baseline="0" dirty="0">
                <a:latin typeface="HaranoAjiMincho-Regular-Identity-H"/>
              </a:rPr>
              <a:t>どちらの</a:t>
            </a:r>
            <a:r>
              <a:rPr lang="en-US" altLang="ja-JP" sz="1800" b="0" i="0" u="none" strike="noStrike" baseline="0" dirty="0">
                <a:latin typeface="CMR9"/>
              </a:rPr>
              <a:t>BERT </a:t>
            </a:r>
            <a:r>
              <a:rPr lang="ja-JP" altLang="en-US" sz="1800" b="0" i="0" u="none" strike="noStrike" baseline="0" dirty="0">
                <a:latin typeface="HaranoAjiMincho-Regular-Identity-H"/>
              </a:rPr>
              <a:t>モデルを用いても</a:t>
            </a:r>
          </a:p>
          <a:p>
            <a:pPr algn="l"/>
            <a:r>
              <a:rPr lang="en-US" altLang="ja-JP" sz="1800" b="0" i="0" u="none" strike="noStrike" baseline="0" dirty="0">
                <a:latin typeface="CMR9"/>
              </a:rPr>
              <a:t>Acc </a:t>
            </a:r>
            <a:r>
              <a:rPr lang="ja-JP" altLang="en-US" sz="1800" b="0" i="0" u="none" strike="noStrike" baseline="0" dirty="0">
                <a:latin typeface="HaranoAjiMincho-Regular-Identity-H"/>
              </a:rPr>
              <a:t>はベースラインを超え</a:t>
            </a:r>
            <a:r>
              <a:rPr lang="en-US" altLang="ja-JP" sz="1800" b="0" i="0" u="none" strike="noStrike" baseline="0" dirty="0">
                <a:latin typeface="CMR9"/>
              </a:rPr>
              <a:t>, </a:t>
            </a:r>
            <a:r>
              <a:rPr lang="ja-JP" altLang="en-US" sz="1800" b="0" i="0" u="none" strike="noStrike" baseline="0" dirty="0">
                <a:latin typeface="HaranoAjiMincho-Regular-Identity-H"/>
              </a:rPr>
              <a:t>評価指標は</a:t>
            </a:r>
            <a:r>
              <a:rPr lang="en-US" altLang="ja-JP" sz="1800" b="0" i="0" u="none" strike="noStrike" baseline="0" dirty="0" err="1">
                <a:latin typeface="CMR9"/>
              </a:rPr>
              <a:t>hottoSNS</a:t>
            </a:r>
            <a:r>
              <a:rPr lang="en-US" altLang="ja-JP" sz="1800" b="0" i="0" u="none" strike="noStrike" baseline="0" dirty="0">
                <a:latin typeface="CMR9"/>
              </a:rPr>
              <a:t>-BERT </a:t>
            </a:r>
            <a:r>
              <a:rPr lang="ja-JP" altLang="en-US" sz="1800" b="0" i="0" u="none" strike="noStrike" baseline="0" dirty="0">
                <a:latin typeface="HaranoAjiMincho-Regular-Identity-H"/>
              </a:rPr>
              <a:t>の方が上回りました。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次に実験２の結果です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baseline="0" dirty="0">
                <a:latin typeface="HaranoAjiMincho-Regular-Identity-H"/>
              </a:rPr>
              <a:t>どちらの</a:t>
            </a:r>
            <a:r>
              <a:rPr lang="en-US" altLang="ja-JP" sz="1200" b="0" i="0" u="none" strike="noStrike" baseline="0" dirty="0">
                <a:latin typeface="CMR9"/>
              </a:rPr>
              <a:t>BERT </a:t>
            </a:r>
            <a:r>
              <a:rPr lang="ja-JP" altLang="en-US" sz="1200" b="0" i="0" u="none" strike="noStrike" baseline="0" dirty="0">
                <a:latin typeface="HaranoAjiMincho-Regular-Identity-H"/>
              </a:rPr>
              <a:t>モデルを用いても正例の識別率が上がっており、</a:t>
            </a:r>
            <a:endParaRPr lang="en-US" altLang="ja-JP" sz="1200" b="0" i="0" u="none" strike="noStrike" baseline="0" dirty="0">
              <a:latin typeface="HaranoAjiMincho-Regular-Identity-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baseline="0" dirty="0">
                <a:latin typeface="HaranoAjiMincho-Regular-Identity-H"/>
              </a:rPr>
              <a:t>実験２における</a:t>
            </a:r>
            <a:r>
              <a:rPr lang="en-US" altLang="ja-JP" sz="1200" b="0" i="0" u="none" strike="noStrike" baseline="0" dirty="0" err="1">
                <a:latin typeface="HaranoAjiMincho-Regular-Identity-H"/>
              </a:rPr>
              <a:t>hottoSNS</a:t>
            </a:r>
            <a:r>
              <a:rPr lang="en-US" altLang="ja-JP" sz="1200" b="0" i="0" u="none" strike="noStrike" baseline="0" dirty="0">
                <a:latin typeface="HaranoAjiMincho-Regular-Identity-H"/>
              </a:rPr>
              <a:t>-BERT </a:t>
            </a:r>
            <a:r>
              <a:rPr lang="ja-JP" altLang="en-US" sz="1200" b="0" i="0" u="none" strike="noStrike" baseline="0" dirty="0">
                <a:latin typeface="HaranoAjiMincho-Regular-Identity-H"/>
              </a:rPr>
              <a:t>の評価指標はそれぞれ最も高い値を示しました</a:t>
            </a:r>
            <a:r>
              <a:rPr lang="en-US" altLang="ja-JP" sz="1200" b="0" i="0" u="none" strike="noStrike" baseline="0" dirty="0">
                <a:latin typeface="HaranoAjiMincho-Regular-Identity-H"/>
              </a:rPr>
              <a:t>.</a:t>
            </a:r>
            <a:endParaRPr lang="ja-JP" altLang="en-US" sz="1200" b="0" i="0" u="none" strike="noStrike" baseline="0" dirty="0">
              <a:latin typeface="HaranoAjiMincho-Regular-Identity-H"/>
            </a:endParaRPr>
          </a:p>
          <a:p>
            <a:endParaRPr kumimoji="1" lang="en-US" altLang="ja-JP" dirty="0"/>
          </a:p>
          <a:p>
            <a:r>
              <a:rPr kumimoji="1" lang="ja-JP" altLang="en-US" dirty="0"/>
              <a:t>また、多くのタッチにおいて実験１ではほとんど識別できていなかった正例データが識別できていました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その例が</a:t>
            </a:r>
            <a:r>
              <a:rPr kumimoji="1" lang="en-US" altLang="ja-JP" dirty="0"/>
              <a:t>, </a:t>
            </a:r>
            <a:r>
              <a:rPr kumimoji="1" lang="ja-JP" altLang="en-US" dirty="0"/>
              <a:t>これらの図の中でオレンジの枠に囲われたセリフです。</a:t>
            </a:r>
            <a:endParaRPr kumimoji="1" lang="en-US" altLang="ja-JP" dirty="0"/>
          </a:p>
          <a:p>
            <a:r>
              <a:rPr kumimoji="1" lang="ja-JP" altLang="en-US" dirty="0"/>
              <a:t>おそらく我々から見ても</a:t>
            </a:r>
            <a:endParaRPr kumimoji="1" lang="en-US" altLang="ja-JP" dirty="0"/>
          </a:p>
          <a:p>
            <a:r>
              <a:rPr kumimoji="1" lang="ja-JP" altLang="en-US" dirty="0"/>
              <a:t>文字だけではなく絵を加味することで</a:t>
            </a:r>
            <a:endParaRPr kumimoji="1" lang="en-US" altLang="ja-JP" dirty="0"/>
          </a:p>
          <a:p>
            <a:r>
              <a:rPr kumimoji="1" lang="ja-JP" altLang="en-US" dirty="0"/>
              <a:t>喜楽寄りのセリフであることが分かることから</a:t>
            </a:r>
            <a:endParaRPr kumimoji="1" lang="en-US" altLang="ja-JP" dirty="0"/>
          </a:p>
          <a:p>
            <a:r>
              <a:rPr kumimoji="1" lang="ja-JP" altLang="en-US" sz="1200" b="0" i="0" u="none" strike="noStrike" kern="1200" baseline="0" dirty="0">
                <a:solidFill>
                  <a:schemeClr val="tx1"/>
                </a:solidFill>
                <a:latin typeface="+mn-lt"/>
                <a:ea typeface="+mn-ea"/>
                <a:cs typeface="+mn-cs"/>
              </a:rPr>
              <a:t>マルチモーダルな感情推定の有意性はあると推測できる</a:t>
            </a:r>
            <a:r>
              <a:rPr kumimoji="1" lang="en-US" altLang="ja-JP" sz="1200" b="0" i="0" u="none" strike="noStrike" kern="1200" baseline="0" dirty="0">
                <a:solidFill>
                  <a:schemeClr val="tx1"/>
                </a:solidFill>
                <a:latin typeface="+mn-lt"/>
                <a:ea typeface="+mn-ea"/>
                <a:cs typeface="+mn-cs"/>
              </a:rPr>
              <a:t>.</a:t>
            </a:r>
          </a:p>
          <a:p>
            <a:endParaRPr kumimoji="1" lang="en-US" altLang="ja-JP" sz="1200" b="0" i="0" u="none" strike="noStrike" kern="1200" baseline="0" dirty="0">
              <a:solidFill>
                <a:schemeClr val="tx1"/>
              </a:solidFill>
              <a:latin typeface="+mn-lt"/>
              <a:ea typeface="+mn-ea"/>
              <a:cs typeface="+mn-cs"/>
            </a:endParaRPr>
          </a:p>
          <a:p>
            <a:r>
              <a:rPr kumimoji="1" lang="en-US" altLang="ja-JP" sz="1200" b="0" i="0" u="none" strike="noStrike" kern="1200" baseline="0" dirty="0">
                <a:solidFill>
                  <a:schemeClr val="tx1"/>
                </a:solidFill>
                <a:latin typeface="+mn-lt"/>
                <a:ea typeface="+mn-ea"/>
                <a:cs typeface="+mn-cs"/>
              </a:rPr>
              <a:t>[5.</a:t>
            </a:r>
            <a:r>
              <a:rPr kumimoji="1" lang="ja-JP" altLang="en-US" sz="1200" b="0" i="0" u="none" strike="noStrike" kern="1200" baseline="0" dirty="0">
                <a:solidFill>
                  <a:schemeClr val="tx1"/>
                </a:solidFill>
                <a:latin typeface="+mn-lt"/>
                <a:ea typeface="+mn-ea"/>
                <a:cs typeface="+mn-cs"/>
              </a:rPr>
              <a:t>目安 </a:t>
            </a:r>
            <a:r>
              <a:rPr kumimoji="1" lang="en-US" altLang="ja-JP" sz="1200" b="0" i="0" u="none" strike="noStrike" kern="1200" baseline="0" dirty="0">
                <a:solidFill>
                  <a:schemeClr val="tx1"/>
                </a:solidFill>
                <a:latin typeface="+mn-lt"/>
                <a:ea typeface="+mn-ea"/>
                <a:cs typeface="+mn-cs"/>
              </a:rPr>
              <a:t>7:00]</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25519463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その例が</a:t>
            </a:r>
            <a:r>
              <a:rPr kumimoji="1" lang="en-US" altLang="ja-JP" dirty="0"/>
              <a:t>, </a:t>
            </a:r>
            <a:r>
              <a:rPr kumimoji="1" lang="ja-JP" altLang="en-US" dirty="0"/>
              <a:t>これらの図の中でオレンジの枠に囲われたセリフです。</a:t>
            </a:r>
            <a:endParaRPr kumimoji="1" lang="en-US" altLang="ja-JP" dirty="0"/>
          </a:p>
          <a:p>
            <a:r>
              <a:rPr kumimoji="1" lang="ja-JP" altLang="en-US" dirty="0"/>
              <a:t>おそらく我々から見ても</a:t>
            </a:r>
            <a:endParaRPr kumimoji="1" lang="en-US" altLang="ja-JP" dirty="0"/>
          </a:p>
          <a:p>
            <a:r>
              <a:rPr kumimoji="1" lang="ja-JP" altLang="en-US" dirty="0"/>
              <a:t>文字だけではなく絵を加味することで</a:t>
            </a:r>
            <a:endParaRPr kumimoji="1" lang="en-US" altLang="ja-JP" dirty="0"/>
          </a:p>
          <a:p>
            <a:r>
              <a:rPr kumimoji="1" lang="ja-JP" altLang="en-US" dirty="0"/>
              <a:t>喜楽寄りのセリフであることが分かることから</a:t>
            </a:r>
            <a:endParaRPr kumimoji="1" lang="en-US" altLang="ja-JP" dirty="0"/>
          </a:p>
          <a:p>
            <a:r>
              <a:rPr kumimoji="1" lang="ja-JP" altLang="en-US" sz="1200" b="0" i="0" u="none" strike="noStrike" kern="1200" baseline="0" dirty="0">
                <a:solidFill>
                  <a:schemeClr val="tx1"/>
                </a:solidFill>
                <a:latin typeface="+mn-lt"/>
                <a:ea typeface="+mn-ea"/>
                <a:cs typeface="+mn-cs"/>
              </a:rPr>
              <a:t>マルチモーダルな感情推定の有意性はあると推測できる</a:t>
            </a:r>
            <a:r>
              <a:rPr kumimoji="1" lang="en-US" altLang="ja-JP" sz="1200" b="0" i="0" u="none" strike="noStrike" kern="1200" baseline="0" dirty="0">
                <a:solidFill>
                  <a:schemeClr val="tx1"/>
                </a:solidFill>
                <a:latin typeface="+mn-lt"/>
                <a:ea typeface="+mn-ea"/>
                <a:cs typeface="+mn-cs"/>
              </a:rPr>
              <a:t>.</a:t>
            </a:r>
          </a:p>
          <a:p>
            <a:endParaRPr kumimoji="1" lang="en-US" altLang="ja-JP" sz="1200" b="0" i="0" u="none" strike="noStrike" kern="1200" baseline="0" dirty="0">
              <a:solidFill>
                <a:schemeClr val="tx1"/>
              </a:solidFill>
              <a:latin typeface="+mn-lt"/>
              <a:ea typeface="+mn-ea"/>
              <a:cs typeface="+mn-cs"/>
            </a:endParaRPr>
          </a:p>
          <a:p>
            <a:r>
              <a:rPr kumimoji="1" lang="en-US" altLang="ja-JP" sz="1200" b="0" i="0" u="none" strike="noStrike" kern="1200" baseline="0" dirty="0">
                <a:solidFill>
                  <a:schemeClr val="tx1"/>
                </a:solidFill>
                <a:latin typeface="+mn-lt"/>
                <a:ea typeface="+mn-ea"/>
                <a:cs typeface="+mn-cs"/>
              </a:rPr>
              <a:t>[5.</a:t>
            </a:r>
            <a:r>
              <a:rPr kumimoji="1" lang="ja-JP" altLang="en-US" sz="1200" b="0" i="0" u="none" strike="noStrike" kern="1200" baseline="0" dirty="0">
                <a:solidFill>
                  <a:schemeClr val="tx1"/>
                </a:solidFill>
                <a:latin typeface="+mn-lt"/>
                <a:ea typeface="+mn-ea"/>
                <a:cs typeface="+mn-cs"/>
              </a:rPr>
              <a:t>目安 </a:t>
            </a:r>
            <a:r>
              <a:rPr kumimoji="1" lang="en-US" altLang="ja-JP" sz="1200" b="0" i="0" u="none" strike="noStrike" kern="1200" baseline="0" dirty="0">
                <a:solidFill>
                  <a:schemeClr val="tx1"/>
                </a:solidFill>
                <a:latin typeface="+mn-lt"/>
                <a:ea typeface="+mn-ea"/>
                <a:cs typeface="+mn-cs"/>
              </a:rPr>
              <a:t>7:00]</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1917343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3115503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まとめと今後の課題です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18770578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cap="none" dirty="0">
                <a:solidFill>
                  <a:schemeClr val="tx1">
                    <a:lumMod val="95000"/>
                  </a:schemeClr>
                </a:solidFill>
              </a:rPr>
              <a:t>本研究ではまず</a:t>
            </a:r>
            <a:endParaRPr lang="en-US" altLang="ja-JP" sz="1200" cap="none" dirty="0">
              <a:solidFill>
                <a:schemeClr val="tx1">
                  <a:lumMod val="95000"/>
                </a:schemeClr>
              </a:solidFill>
            </a:endParaRPr>
          </a:p>
          <a:p>
            <a:pPr marL="0" indent="0">
              <a:buNone/>
            </a:pPr>
            <a:r>
              <a:rPr lang="en-US" altLang="ja-JP" sz="1200" cap="none" dirty="0">
                <a:solidFill>
                  <a:schemeClr val="tx1">
                    <a:lumMod val="95000"/>
                  </a:schemeClr>
                </a:solidFill>
              </a:rPr>
              <a:t>BERT </a:t>
            </a:r>
            <a:r>
              <a:rPr lang="ja-JP" altLang="en-US" sz="1200" cap="none" dirty="0">
                <a:solidFill>
                  <a:schemeClr val="tx1">
                    <a:lumMod val="95000"/>
                  </a:schemeClr>
                </a:solidFill>
              </a:rPr>
              <a:t>で得た分散表現からセリフの感情推定を行いました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その結果、口語的なコーパスからなる </a:t>
            </a:r>
            <a:endParaRPr lang="en-US" altLang="ja-JP" sz="1200" cap="none" dirty="0">
              <a:solidFill>
                <a:schemeClr val="tx1">
                  <a:lumMod val="95000"/>
                </a:schemeClr>
              </a:solidFill>
            </a:endParaRPr>
          </a:p>
          <a:p>
            <a:pPr marL="0" indent="0">
              <a:buNone/>
            </a:pPr>
            <a:r>
              <a:rPr lang="en-US" altLang="ja-JP" sz="1200" cap="none" dirty="0" err="1">
                <a:solidFill>
                  <a:schemeClr val="tx1">
                    <a:lumMod val="95000"/>
                  </a:schemeClr>
                </a:solidFill>
              </a:rPr>
              <a:t>hottoSNS</a:t>
            </a:r>
            <a:r>
              <a:rPr lang="en-US" altLang="ja-JP" sz="1200" cap="none" dirty="0">
                <a:solidFill>
                  <a:schemeClr val="tx1">
                    <a:lumMod val="95000"/>
                  </a:schemeClr>
                </a:solidFill>
              </a:rPr>
              <a:t>-BERT </a:t>
            </a:r>
            <a:r>
              <a:rPr lang="ja-JP" altLang="en-US" sz="1200" cap="none" dirty="0">
                <a:solidFill>
                  <a:schemeClr val="tx1">
                    <a:lumMod val="95000"/>
                  </a:schemeClr>
                </a:solidFill>
              </a:rPr>
              <a:t>の方が漫画のセリフのより</a:t>
            </a:r>
            <a:r>
              <a:rPr lang="ja-JP" altLang="en-US" sz="1200" b="0" i="0" u="none" strike="noStrike" baseline="0" dirty="0">
                <a:latin typeface="HaranoAjiMincho-Regular-Identity-H"/>
              </a:rPr>
              <a:t>合理的な分散表現が得られました。</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また</a:t>
            </a:r>
            <a:r>
              <a:rPr lang="en-US" altLang="ja-JP" sz="1200" cap="none" dirty="0">
                <a:solidFill>
                  <a:schemeClr val="tx1">
                    <a:lumMod val="95000"/>
                  </a:schemeClr>
                </a:solidFill>
              </a:rPr>
              <a:t>, </a:t>
            </a:r>
            <a:r>
              <a:rPr lang="ja-JP" altLang="en-US" sz="1200" cap="none" dirty="0">
                <a:solidFill>
                  <a:schemeClr val="tx1">
                    <a:lumMod val="95000"/>
                  </a:schemeClr>
                </a:solidFill>
              </a:rPr>
              <a:t>画像情報を加味した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マルチモーダルな感情推定を行った結果、</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実験的にその有効性を確認できた一方で</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データの扱い方やネットワークの構築について</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更なる工夫が必要だと分かりました</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pPr algn="l"/>
            <a:r>
              <a:rPr kumimoji="1" lang="ja-JP" altLang="en-US" dirty="0"/>
              <a:t>まず</a:t>
            </a:r>
            <a:r>
              <a:rPr kumimoji="1" lang="en-US" altLang="ja-JP" dirty="0"/>
              <a:t>,</a:t>
            </a:r>
            <a:r>
              <a:rPr lang="ja-JP" altLang="en-US" sz="1800" b="0" i="0" u="none" strike="noStrike" baseline="0" dirty="0">
                <a:latin typeface="HaranoAjiMincho-Regular-Identity-H"/>
              </a:rPr>
              <a:t>セリフベクトルとコマベクトルの結合方法の最適化が挙げられます。</a:t>
            </a:r>
            <a:endParaRPr lang="en-US" altLang="ja-JP" sz="1800" b="0" i="0" u="none" strike="noStrike" baseline="0" dirty="0">
              <a:latin typeface="HaranoAjiMincho-Regular-Identity-H"/>
            </a:endParaRPr>
          </a:p>
          <a:p>
            <a:pPr algn="l"/>
            <a:r>
              <a:rPr kumimoji="1" lang="ja-JP" altLang="en-US" sz="1800" b="0" i="0" u="none" strike="noStrike" baseline="0" dirty="0">
                <a:latin typeface="HaranoAjiMincho-Regular-Identity-H"/>
              </a:rPr>
              <a:t>本研究では単純に結合しただけですが、それが最も良いという確証はありません。</a:t>
            </a:r>
            <a:endParaRPr kumimoji="1" lang="en-US" altLang="ja-JP" sz="1800" b="0" i="0" u="none" strike="noStrike" baseline="0" dirty="0">
              <a:latin typeface="HaranoAjiMincho-Regular-Identity-H"/>
            </a:endParaRPr>
          </a:p>
          <a:p>
            <a:pPr algn="l"/>
            <a:r>
              <a:rPr kumimoji="1" lang="ja-JP" altLang="en-US" sz="1800" b="0" i="0" u="none" strike="noStrike" baseline="0" dirty="0">
                <a:latin typeface="HaranoAjiMincho-Regular-Identity-H"/>
              </a:rPr>
              <a:t>そこで</a:t>
            </a:r>
            <a:r>
              <a:rPr kumimoji="1" lang="en-US" altLang="ja-JP" sz="1800" b="0" i="0" u="none" strike="noStrike" baseline="0" dirty="0">
                <a:latin typeface="HaranoAjiMincho-Regular-Identity-H"/>
              </a:rPr>
              <a:t>Neural Architecture </a:t>
            </a:r>
            <a:r>
              <a:rPr kumimoji="1" lang="en-US" altLang="ja-JP" sz="1800" b="0" i="0" u="none" strike="noStrike" baseline="0" dirty="0" err="1">
                <a:latin typeface="HaranoAjiMincho-Regular-Identity-H"/>
              </a:rPr>
              <a:t>Seach</a:t>
            </a:r>
            <a:r>
              <a:rPr kumimoji="1" lang="en-US" altLang="ja-JP" sz="1800" b="0" i="0" u="none" strike="noStrike" baseline="0" dirty="0">
                <a:latin typeface="HaranoAjiMincho-Regular-Identity-H"/>
              </a:rPr>
              <a:t> </a:t>
            </a:r>
            <a:r>
              <a:rPr kumimoji="1" lang="ja-JP" altLang="en-US" sz="1800" b="0" i="0" u="none" strike="noStrike" baseline="0" dirty="0">
                <a:latin typeface="HaranoAjiMincho-Regular-Identity-H"/>
              </a:rPr>
              <a:t>といったネットワークのアーキテクチャを学習するメタ学習手法を用いることで</a:t>
            </a:r>
            <a:endParaRPr kumimoji="1" lang="en-US" altLang="ja-JP" sz="1800" b="0" i="0" u="none" strike="noStrike" baseline="0" dirty="0">
              <a:latin typeface="HaranoAjiMincho-Regular-Identity-H"/>
            </a:endParaRPr>
          </a:p>
          <a:p>
            <a:pPr algn="l"/>
            <a:r>
              <a:rPr kumimoji="1" lang="ja-JP" altLang="en-US" sz="1800" b="0" i="0" u="none" strike="noStrike" baseline="0" dirty="0">
                <a:latin typeface="HaranoAjiMincho-Regular-Identity-H"/>
              </a:rPr>
              <a:t>最適なマルチモーダル特徴量の結合構造の最適化をはかります。</a:t>
            </a:r>
            <a:endParaRPr kumimoji="1" lang="en-US" altLang="ja-JP" sz="1800" b="0" i="0" u="none" strike="noStrike" baseline="0" dirty="0">
              <a:latin typeface="HaranoAjiMincho-Regular-Identity-H"/>
            </a:endParaRPr>
          </a:p>
          <a:p>
            <a:pPr algn="l"/>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1319276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音楽や小説などの創作物理解が注目されています。しかし</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本研究ではその中でも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solidFill>
                  <a:schemeClr val="tx1">
                    <a:lumMod val="95000"/>
                  </a:schemeClr>
                </a:solidFill>
              </a:rPr>
              <a:t>また</a:t>
            </a:r>
            <a:r>
              <a:rPr lang="ja-JP" altLang="en-US" sz="1200" dirty="0">
                <a:solidFill>
                  <a:schemeClr val="tx1">
                    <a:lumMod val="95000"/>
                  </a:schemeClr>
                </a:solidFill>
              </a:rPr>
              <a:t>データセットの問題として</a:t>
            </a:r>
            <a:r>
              <a:rPr kumimoji="1" lang="ja-JP" altLang="en-US" dirty="0"/>
              <a:t>データの少なさと、アノテーション不備があり、</a:t>
            </a:r>
            <a:endParaRPr kumimoji="1" lang="en-US" altLang="ja-JP" dirty="0"/>
          </a:p>
          <a:p>
            <a:r>
              <a:rPr kumimoji="1" lang="ja-JP" altLang="en-US" dirty="0"/>
              <a:t>この解決策としては</a:t>
            </a:r>
            <a:endParaRPr kumimoji="1" lang="en-US" altLang="ja-JP" dirty="0"/>
          </a:p>
          <a:p>
            <a:r>
              <a:rPr lang="en-US" altLang="ja-JP" sz="1200" dirty="0"/>
              <a:t>Manga109 </a:t>
            </a:r>
            <a:r>
              <a:rPr lang="ja-JP" altLang="en-US" sz="1200" dirty="0"/>
              <a:t>やその他データセットを併用した半教師あり学習　や</a:t>
            </a:r>
            <a:endParaRPr lang="en-US" altLang="ja-JP" sz="1200" dirty="0"/>
          </a:p>
          <a:p>
            <a:r>
              <a:rPr lang="ja-JP" altLang="en-US" sz="1200" dirty="0">
                <a:solidFill>
                  <a:srgbClr val="F4B54B"/>
                </a:solidFill>
              </a:rPr>
              <a:t>人手による新しいセリフデータの作成が挙げられます。</a:t>
            </a:r>
            <a:endParaRPr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42387121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[6.</a:t>
            </a:r>
            <a:r>
              <a:rPr kumimoji="1" lang="ja-JP" altLang="en-US" dirty="0"/>
              <a:t>目安 </a:t>
            </a:r>
            <a:r>
              <a:rPr kumimoji="1" lang="en-US" altLang="ja-JP" dirty="0"/>
              <a:t>8:00]</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37705206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a:t>
            </a:r>
            <a:r>
              <a:rPr kumimoji="1" lang="ja-JP" altLang="en-US" dirty="0"/>
              <a:t>コマ漫画に関する研究としては以下のように</a:t>
            </a:r>
            <a:endParaRPr kumimoji="1" lang="en-US" altLang="ja-JP" dirty="0"/>
          </a:p>
          <a:p>
            <a:r>
              <a:rPr kumimoji="1" lang="ja-JP" altLang="en-US" dirty="0"/>
              <a:t>～～～～などの画像処理報告されており、活発な研究分野であるといえます。</a:t>
            </a:r>
            <a:endParaRPr kumimoji="1" lang="en-US" altLang="ja-JP" dirty="0"/>
          </a:p>
          <a:p>
            <a:endParaRPr kumimoji="1" lang="en-US" altLang="ja-JP" dirty="0"/>
          </a:p>
          <a:p>
            <a:r>
              <a:rPr kumimoji="1" lang="ja-JP" altLang="en-US" dirty="0"/>
              <a:t>下部分に注釈（資料からコピー）</a:t>
            </a:r>
            <a:endParaRPr kumimoji="1" lang="en-US" altLang="ja-JP" dirty="0"/>
          </a:p>
          <a:p>
            <a:endParaRPr kumimoji="1" lang="en-US" altLang="ja-JP" dirty="0"/>
          </a:p>
          <a:p>
            <a:endParaRPr kumimoji="1" lang="en-US" altLang="ja-JP" dirty="0"/>
          </a:p>
          <a:p>
            <a:r>
              <a:rPr kumimoji="1" lang="en-US" altLang="ja-JP" dirty="0"/>
              <a:t>--------------</a:t>
            </a:r>
          </a:p>
          <a:p>
            <a:r>
              <a:rPr kumimoji="1" lang="en-US" altLang="ja-JP" dirty="0"/>
              <a:t>Q&amp;A </a:t>
            </a:r>
            <a:r>
              <a:rPr kumimoji="1" lang="ja-JP" altLang="en-US" dirty="0"/>
              <a:t>言語あまり使われていないのは何で？</a:t>
            </a:r>
            <a:endParaRPr kumimoji="1" lang="en-US" altLang="ja-JP" dirty="0"/>
          </a:p>
          <a:p>
            <a:r>
              <a:rPr kumimoji="1" lang="ja-JP" altLang="en-US" dirty="0"/>
              <a:t>多くの場合、漫画のデータはセリフのデータも画像情報に組み込まれており、人手によって抽出する必要があり、手間がかかる。</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737438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2165289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solidFill>
                  <a:schemeClr val="tx1">
                    <a:lumMod val="95000"/>
                  </a:schemeClr>
                </a:solidFill>
              </a:rPr>
              <a:t>セリフの感情には</a:t>
            </a:r>
            <a:endParaRPr kumimoji="1" lang="en-US" altLang="ja-JP" dirty="0"/>
          </a:p>
          <a:p>
            <a:endParaRPr kumimoji="1" lang="en-US" altLang="ja-JP" dirty="0"/>
          </a:p>
          <a:p>
            <a:r>
              <a:rPr kumimoji="1" lang="ja-JP" altLang="en-US" dirty="0"/>
              <a:t>作者が設定した感情</a:t>
            </a:r>
            <a:endParaRPr kumimoji="1" lang="en-US" altLang="ja-JP" dirty="0"/>
          </a:p>
          <a:p>
            <a:r>
              <a:rPr kumimoji="1" lang="ja-JP" altLang="en-US" dirty="0"/>
              <a:t>キャラクタ自身が感じる感情</a:t>
            </a:r>
            <a:endParaRPr kumimoji="1" lang="en-US" altLang="ja-JP" dirty="0"/>
          </a:p>
          <a:p>
            <a:r>
              <a:rPr kumimoji="1" lang="ja-JP" altLang="en-US" dirty="0"/>
              <a:t>読者が感じる感情</a:t>
            </a:r>
            <a:endParaRPr kumimoji="1" lang="en-US" altLang="ja-JP" dirty="0"/>
          </a:p>
          <a:p>
            <a:endParaRPr kumimoji="1" lang="en-US" altLang="ja-JP" dirty="0"/>
          </a:p>
          <a:p>
            <a:r>
              <a:rPr kumimoji="1" lang="ja-JP" altLang="en-US" dirty="0"/>
              <a:t>の３種類が想定されますが、本研究では作者が設定した感情を扱います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2341554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3706204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漫画を対象とした研究に着目しました．</a:t>
            </a:r>
            <a:endParaRPr lang="en-US" altLang="ja-JP" sz="1200"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　</a:t>
            </a:r>
            <a:r>
              <a:rPr kumimoji="1" lang="ja-JP" altLang="en-US" sz="1200" b="0" i="0" kern="1200" dirty="0">
                <a:solidFill>
                  <a:schemeClr val="tx1"/>
                </a:solidFill>
                <a:effectLst/>
                <a:latin typeface="+mn-lt"/>
                <a:ea typeface="+mn-ea"/>
                <a:cs typeface="+mn-cs"/>
              </a:rPr>
              <a:t>京都大学 黒橋研が公開している事前学習済モデルを利用しました。</a:t>
            </a:r>
            <a:endParaRPr kumimoji="1" lang="en-US" altLang="ja-JP" sz="1200" b="0" i="0" kern="1200" dirty="0">
              <a:solidFill>
                <a:schemeClr val="tx1"/>
              </a:solidFill>
              <a:effectLst/>
              <a:latin typeface="+mn-lt"/>
              <a:ea typeface="+mn-ea"/>
              <a:cs typeface="+mn-cs"/>
            </a:endParaRPr>
          </a:p>
          <a:p>
            <a:r>
              <a:rPr kumimoji="1" lang="ja-JP" altLang="en-US" dirty="0"/>
              <a:t>このモデルでは 約</a:t>
            </a:r>
            <a:r>
              <a:rPr kumimoji="1" lang="en-US" altLang="ja-JP" dirty="0"/>
              <a:t>1,800</a:t>
            </a:r>
            <a:r>
              <a:rPr kumimoji="1" lang="ja-JP" altLang="en-US" dirty="0"/>
              <a:t>万文からなる日本語</a:t>
            </a:r>
            <a:r>
              <a:rPr kumimoji="1" lang="en-US" altLang="ja-JP" dirty="0"/>
              <a:t>Wikipedia</a:t>
            </a:r>
            <a:r>
              <a:rPr kumimoji="1" lang="ja-JP" altLang="en-US" dirty="0"/>
              <a:t>を用いて学習されており</a:t>
            </a:r>
            <a:r>
              <a:rPr kumimoji="1" lang="en-US" altLang="ja-JP" dirty="0"/>
              <a:t>,</a:t>
            </a:r>
            <a:r>
              <a:rPr kumimoji="1" lang="ja-JP" altLang="en-US" dirty="0"/>
              <a:t>　モデルの設定はこのようになっています</a:t>
            </a:r>
            <a:r>
              <a:rPr kumimoji="1" lang="en-US" altLang="ja-JP" dirty="0"/>
              <a:t>.</a:t>
            </a:r>
          </a:p>
          <a:p>
            <a:r>
              <a:rPr kumimoji="1" lang="en-US" altLang="ja-JP" dirty="0"/>
              <a:t>(</a:t>
            </a:r>
            <a:r>
              <a:rPr kumimoji="1" lang="ja-JP" altLang="en-US" dirty="0"/>
              <a:t>形態素解析エンジンである</a:t>
            </a:r>
            <a:r>
              <a:rPr kumimoji="1" lang="en-US" altLang="ja-JP" dirty="0"/>
              <a:t>JUMAN++</a:t>
            </a:r>
            <a:r>
              <a:rPr kumimoji="1" lang="ja-JP" altLang="en-US" dirty="0"/>
              <a:t>により入力文を分かち書きしたのち，</a:t>
            </a:r>
            <a:r>
              <a:rPr kumimoji="1" lang="en-US" altLang="ja-JP" dirty="0"/>
              <a:t>Byte Pair Encoding </a:t>
            </a:r>
            <a:r>
              <a:rPr kumimoji="1" lang="ja-JP" altLang="en-US" dirty="0"/>
              <a:t>により</a:t>
            </a:r>
            <a:r>
              <a:rPr kumimoji="1" lang="en-US" altLang="ja-JP" dirty="0"/>
              <a:t> </a:t>
            </a:r>
            <a:r>
              <a:rPr kumimoji="1" lang="en-US" altLang="ja-JP" dirty="0" err="1"/>
              <a:t>subword</a:t>
            </a:r>
            <a:r>
              <a:rPr kumimoji="1" lang="en-US" altLang="ja-JP" dirty="0"/>
              <a:t> </a:t>
            </a:r>
            <a:r>
              <a:rPr kumimoji="1" lang="ja-JP" altLang="en-US" dirty="0"/>
              <a:t>に分割して学習</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55</a:t>
            </a:fld>
            <a:endParaRPr kumimoji="1" lang="ja-JP" altLang="en-US"/>
          </a:p>
        </p:txBody>
      </p:sp>
    </p:spTree>
    <p:extLst>
      <p:ext uri="{BB962C8B-B14F-4D97-AF65-F5344CB8AC3E}">
        <p14:creationId xmlns:p14="http://schemas.microsoft.com/office/powerpoint/2010/main" val="489361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本研究では、筆者らによって</a:t>
            </a:r>
            <a:endParaRPr kumimoji="1" lang="en-US" altLang="ja-JP" dirty="0"/>
          </a:p>
          <a:p>
            <a:r>
              <a:rPr kumimoji="1" lang="en-US" altLang="ja-JP" dirty="0" err="1"/>
              <a:t>Danbooru</a:t>
            </a:r>
            <a:r>
              <a:rPr kumimoji="1" lang="en-US" altLang="ja-JP" dirty="0"/>
              <a:t> </a:t>
            </a:r>
            <a:r>
              <a:rPr kumimoji="1" lang="ja-JP" altLang="en-US" dirty="0"/>
              <a:t>と </a:t>
            </a:r>
            <a:r>
              <a:rPr kumimoji="1" lang="en-US" altLang="ja-JP" dirty="0" err="1"/>
              <a:t>Safebooru</a:t>
            </a:r>
            <a:r>
              <a:rPr kumimoji="1" lang="en-US" altLang="ja-JP" dirty="0"/>
              <a:t> </a:t>
            </a:r>
            <a:r>
              <a:rPr kumimoji="1" lang="ja-JP" altLang="en-US" dirty="0"/>
              <a:t>というイラスト投稿サイト から </a:t>
            </a:r>
            <a:r>
              <a:rPr kumimoji="1" lang="en-US" altLang="ja-JP" dirty="0"/>
              <a:t>100 </a:t>
            </a:r>
            <a:r>
              <a:rPr kumimoji="1" lang="ja-JP" altLang="en-US" dirty="0"/>
              <a:t>万枚のイラストを用いて学習した事前学習済みモデルを用いました</a:t>
            </a:r>
            <a:r>
              <a:rPr kumimoji="1" lang="en-US" altLang="ja-JP" dirty="0"/>
              <a:t>.</a:t>
            </a:r>
          </a:p>
          <a:p>
            <a:endParaRPr kumimoji="1" lang="en-US" altLang="ja-JP" dirty="0"/>
          </a:p>
          <a:p>
            <a:r>
              <a:rPr kumimoji="1" lang="ja-JP" altLang="en-US" dirty="0"/>
              <a:t>図のように画像から</a:t>
            </a:r>
            <a:r>
              <a:rPr kumimoji="1" lang="en-US" altLang="ja-JP" dirty="0"/>
              <a:t>4096</a:t>
            </a:r>
            <a:r>
              <a:rPr kumimoji="1" lang="ja-JP" altLang="en-US" dirty="0"/>
              <a:t>次元の分散表現を抽出し</a:t>
            </a:r>
            <a:r>
              <a:rPr kumimoji="1" lang="en-US" altLang="ja-JP" dirty="0"/>
              <a:t>, </a:t>
            </a:r>
            <a:r>
              <a:rPr kumimoji="1" lang="ja-JP" altLang="en-US" dirty="0"/>
              <a:t>タグ予測を行います</a:t>
            </a:r>
            <a:r>
              <a:rPr kumimoji="1" lang="en-US" altLang="ja-JP" dirty="0"/>
              <a:t>.</a:t>
            </a:r>
          </a:p>
          <a:p>
            <a:r>
              <a:rPr kumimoji="1" lang="ja-JP" altLang="en-US" dirty="0"/>
              <a:t>この予測結果は実際にこのコマ画像を入力して得られた結果ですが</a:t>
            </a:r>
            <a:r>
              <a:rPr kumimoji="1" lang="en-US" altLang="ja-JP" dirty="0"/>
              <a:t>, </a:t>
            </a:r>
          </a:p>
          <a:p>
            <a:r>
              <a:rPr kumimoji="1" lang="ja-JP" altLang="en-US" dirty="0"/>
              <a:t>モノクローム、</a:t>
            </a:r>
            <a:r>
              <a:rPr kumimoji="1" lang="en-US" altLang="ja-JP" dirty="0"/>
              <a:t>1girl</a:t>
            </a:r>
            <a:r>
              <a:rPr kumimoji="1" lang="ja-JP" altLang="en-US" dirty="0"/>
              <a:t>、</a:t>
            </a:r>
            <a:r>
              <a:rPr kumimoji="1" lang="en-US" altLang="ja-JP" dirty="0"/>
              <a:t>1boy, glasses </a:t>
            </a:r>
            <a:r>
              <a:rPr kumimoji="1" lang="ja-JP" altLang="en-US" dirty="0"/>
              <a:t>といったように</a:t>
            </a:r>
            <a:endParaRPr kumimoji="1" lang="en-US" altLang="ja-JP" dirty="0"/>
          </a:p>
          <a:p>
            <a:r>
              <a:rPr kumimoji="1" lang="ja-JP" altLang="en-US" dirty="0"/>
              <a:t>コマ画像の特徴をよくとらえていることが分かります</a:t>
            </a:r>
            <a:r>
              <a:rPr kumimoji="1" lang="en-US" altLang="ja-JP" dirty="0"/>
              <a:t>.</a:t>
            </a:r>
          </a:p>
          <a:p>
            <a:r>
              <a:rPr kumimoji="1" lang="ja-JP" altLang="en-US" dirty="0"/>
              <a:t>本実験ではタグ予測は行わず</a:t>
            </a:r>
            <a:r>
              <a:rPr kumimoji="1" lang="en-US" altLang="ja-JP" dirty="0"/>
              <a:t>, </a:t>
            </a:r>
            <a:r>
              <a:rPr kumimoji="1" lang="ja-JP" altLang="en-US" dirty="0"/>
              <a:t>コマ画像のエンコーダとしてのみ用いました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56</a:t>
            </a:fld>
            <a:endParaRPr kumimoji="1" lang="ja-JP" altLang="en-US"/>
          </a:p>
        </p:txBody>
      </p:sp>
    </p:spTree>
    <p:extLst>
      <p:ext uri="{BB962C8B-B14F-4D97-AF65-F5344CB8AC3E}">
        <p14:creationId xmlns:p14="http://schemas.microsoft.com/office/powerpoint/2010/main" val="11868328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59</a:t>
            </a:fld>
            <a:endParaRPr kumimoji="1" lang="ja-JP" altLang="en-US"/>
          </a:p>
        </p:txBody>
      </p:sp>
    </p:spTree>
    <p:extLst>
      <p:ext uri="{BB962C8B-B14F-4D97-AF65-F5344CB8AC3E}">
        <p14:creationId xmlns:p14="http://schemas.microsoft.com/office/powerpoint/2010/main" val="40772111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60</a:t>
            </a:fld>
            <a:endParaRPr kumimoji="1" lang="ja-JP" altLang="en-US"/>
          </a:p>
        </p:txBody>
      </p:sp>
    </p:spTree>
    <p:extLst>
      <p:ext uri="{BB962C8B-B14F-4D97-AF65-F5344CB8AC3E}">
        <p14:creationId xmlns:p14="http://schemas.microsoft.com/office/powerpoint/2010/main" val="11884356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これは</a:t>
            </a:r>
            <a:r>
              <a:rPr lang="ja-JP" altLang="en-US" sz="1200" dirty="0">
                <a:solidFill>
                  <a:schemeClr val="tx1">
                    <a:lumMod val="95000"/>
                  </a:schemeClr>
                </a:solidFill>
              </a:rPr>
              <a:t>市販の</a:t>
            </a:r>
            <a:r>
              <a:rPr lang="en-US" altLang="ja-JP" sz="1200" dirty="0">
                <a:solidFill>
                  <a:schemeClr val="tx1">
                    <a:lumMod val="95000"/>
                  </a:schemeClr>
                </a:solidFill>
              </a:rPr>
              <a:t>109</a:t>
            </a:r>
            <a:r>
              <a:rPr lang="ja-JP" altLang="en-US" sz="1200" dirty="0">
                <a:solidFill>
                  <a:schemeClr val="tx1">
                    <a:lumMod val="95000"/>
                  </a:schemeClr>
                </a:solidFill>
              </a:rPr>
              <a:t>冊のコミックによって構成</a:t>
            </a:r>
            <a:r>
              <a:rPr kumimoji="1" lang="ja-JP" altLang="en-US" sz="1200" dirty="0">
                <a:solidFill>
                  <a:schemeClr val="tx1">
                    <a:lumMod val="95000"/>
                  </a:schemeClr>
                </a:solidFill>
              </a:rPr>
              <a:t>されており</a:t>
            </a:r>
            <a:endParaRPr kumimoji="1" lang="en-US" altLang="ja-JP" dirty="0"/>
          </a:p>
          <a:p>
            <a:r>
              <a:rPr kumimoji="1" lang="ja-JP" altLang="en-US" dirty="0"/>
              <a:t>画像周りのアノテーションは充実していますが</a:t>
            </a:r>
            <a:r>
              <a:rPr kumimoji="1" lang="en-US" altLang="ja-JP" dirty="0"/>
              <a:t>, </a:t>
            </a:r>
            <a:r>
              <a:rPr kumimoji="1" lang="ja-JP" altLang="en-US" dirty="0"/>
              <a:t>作者によるセリフの感情アノテーションはありません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アノテートされたラベルが作者の意図と異なる可能性があることから</a:t>
            </a:r>
            <a:endParaRPr kumimoji="1" lang="en-US" altLang="ja-JP" dirty="0"/>
          </a:p>
          <a:p>
            <a:r>
              <a:rPr kumimoji="1" lang="ja-JP" altLang="en-US" dirty="0"/>
              <a:t>本研究には不向きであるといえます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61</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a:t>
            </a:r>
            <a:endParaRPr kumimoji="1" lang="en-US" altLang="ja-JP" dirty="0"/>
          </a:p>
          <a:p>
            <a:r>
              <a:rPr kumimoji="1" lang="en-US" altLang="ja-JP"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endParaRPr kumimoji="1" lang="en-US" altLang="ja-JP"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を行うためには入力をキャラクタのセリフとコマ画像、出力を感情ラベルとしたときに</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まず、入力データをベクトルデータ、つまり分散表現に変換しなければなりません。</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r>
              <a:rPr kumimoji="1" lang="ja-JP" altLang="en-US" dirty="0"/>
              <a:t>これら手法について簡単に紹介します。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71</a:t>
            </a:fld>
            <a:endParaRPr kumimoji="1" lang="ja-JP" altLang="en-US"/>
          </a:p>
        </p:txBody>
      </p:sp>
    </p:spTree>
    <p:extLst>
      <p:ext uri="{BB962C8B-B14F-4D97-AF65-F5344CB8AC3E}">
        <p14:creationId xmlns:p14="http://schemas.microsoft.com/office/powerpoint/2010/main" val="15590022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72</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a:p>
            <a:r>
              <a:rPr kumimoji="1" lang="ja-JP" altLang="en-US" dirty="0"/>
              <a:t>サブワード化とは</a:t>
            </a:r>
            <a:endParaRPr kumimoji="1" lang="en-US" altLang="ja-JP" dirty="0"/>
          </a:p>
          <a:p>
            <a:r>
              <a:rPr kumimoji="1" lang="ja-JP" altLang="en-US" dirty="0"/>
              <a:t>分かち書きをさらに細かく分けて未知語を減らす手法です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75</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文を</a:t>
            </a:r>
            <a:r>
              <a:rPr kumimoji="1" lang="en-US" altLang="ja-JP" b="1" dirty="0"/>
              <a:t>1</a:t>
            </a:r>
            <a:r>
              <a:rPr kumimoji="1" lang="ja-JP" altLang="en-US" b="1" dirty="0"/>
              <a:t>文ずつ　</a:t>
            </a:r>
            <a:r>
              <a:rPr kumimoji="1" lang="ja-JP" altLang="en-US" b="0" dirty="0"/>
              <a:t>順に</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pPr marL="0" indent="0">
              <a:buNone/>
            </a:pPr>
            <a:r>
              <a:rPr lang="ja-JP" altLang="en-US" sz="1200" dirty="0">
                <a:solidFill>
                  <a:schemeClr val="tx1">
                    <a:lumMod val="95000"/>
                  </a:schemeClr>
                </a:solidFill>
              </a:rPr>
              <a:t>識別器は </a:t>
            </a:r>
            <a:r>
              <a:rPr lang="en-US" altLang="ja-JP" sz="1200" cap="none" dirty="0">
                <a:solidFill>
                  <a:schemeClr val="tx1">
                    <a:lumMod val="95000"/>
                  </a:schemeClr>
                </a:solidFill>
              </a:rPr>
              <a:t>Bi-LSTM </a:t>
            </a:r>
            <a:r>
              <a:rPr lang="ja-JP" altLang="en-US" sz="1200" dirty="0">
                <a:solidFill>
                  <a:schemeClr val="tx1">
                    <a:lumMod val="95000"/>
                  </a:schemeClr>
                </a:solidFill>
              </a:rPr>
              <a:t>ベースの</a:t>
            </a:r>
            <a:endParaRPr lang="en-US" altLang="ja-JP" sz="1200" dirty="0">
              <a:solidFill>
                <a:schemeClr val="tx1">
                  <a:lumMod val="95000"/>
                </a:schemeClr>
              </a:solidFill>
            </a:endParaRPr>
          </a:p>
          <a:p>
            <a:pPr marL="0" indent="0">
              <a:buNone/>
            </a:pPr>
            <a:r>
              <a:rPr lang="en-US" altLang="ja-JP" sz="1200" cap="none" dirty="0">
                <a:solidFill>
                  <a:schemeClr val="tx1">
                    <a:lumMod val="95000"/>
                  </a:schemeClr>
                </a:solidFill>
              </a:rPr>
              <a:t>Self-Attention</a:t>
            </a:r>
            <a:r>
              <a:rPr lang="en-US" altLang="ja-JP" sz="1200" dirty="0">
                <a:solidFill>
                  <a:schemeClr val="tx1">
                    <a:lumMod val="95000"/>
                  </a:schemeClr>
                </a:solidFill>
              </a:rPr>
              <a:t> </a:t>
            </a:r>
            <a:r>
              <a:rPr lang="ja-JP" altLang="en-US" sz="1200" dirty="0">
                <a:solidFill>
                  <a:schemeClr val="tx1">
                    <a:lumMod val="95000"/>
                  </a:schemeClr>
                </a:solidFill>
              </a:rPr>
              <a:t>を用いる</a:t>
            </a:r>
            <a:endParaRPr lang="en-US" altLang="ja-JP" sz="1200" dirty="0">
              <a:solidFill>
                <a:schemeClr val="tx1">
                  <a:lumMod val="95000"/>
                </a:schemeClr>
              </a:solidFill>
            </a:endParaRP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BERT</a:t>
            </a:r>
            <a:r>
              <a:rPr lang="ja-JP" altLang="en-US" sz="1200" dirty="0">
                <a:solidFill>
                  <a:schemeClr val="tx1">
                    <a:lumMod val="95000"/>
                  </a:schemeClr>
                </a:solidFill>
              </a:rPr>
              <a:t>は</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N = 1 </a:t>
            </a:r>
            <a:r>
              <a:rPr lang="ja-JP" altLang="en-US" sz="1200" dirty="0">
                <a:solidFill>
                  <a:schemeClr val="tx1">
                    <a:lumMod val="95000"/>
                  </a:schemeClr>
                </a:solidFill>
              </a:rPr>
              <a:t>のときは識別機は異なりますが実験</a:t>
            </a:r>
            <a:r>
              <a:rPr lang="en-US" altLang="ja-JP" sz="1200" dirty="0">
                <a:solidFill>
                  <a:schemeClr val="tx1">
                    <a:lumMod val="95000"/>
                  </a:schemeClr>
                </a:solidFill>
              </a:rPr>
              <a:t>1</a:t>
            </a:r>
            <a:r>
              <a:rPr lang="ja-JP" altLang="en-US" sz="1200" dirty="0">
                <a:solidFill>
                  <a:schemeClr val="tx1">
                    <a:lumMod val="95000"/>
                  </a:schemeClr>
                </a:solidFill>
              </a:rPr>
              <a:t>の内容と同じです</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今回は</a:t>
            </a:r>
            <a:r>
              <a:rPr lang="en-US" altLang="ja-JP" sz="1200" dirty="0">
                <a:solidFill>
                  <a:schemeClr val="tx1">
                    <a:lumMod val="95000"/>
                  </a:schemeClr>
                </a:solidFill>
              </a:rPr>
              <a:t>n</a:t>
            </a:r>
            <a:r>
              <a:rPr lang="ja-JP" altLang="en-US" sz="1200" dirty="0">
                <a:solidFill>
                  <a:schemeClr val="tx1">
                    <a:lumMod val="95000"/>
                  </a:schemeClr>
                </a:solidFill>
              </a:rPr>
              <a:t>は</a:t>
            </a:r>
            <a:r>
              <a:rPr lang="en-US" altLang="ja-JP" sz="1200" dirty="0">
                <a:solidFill>
                  <a:schemeClr val="tx1">
                    <a:lumMod val="95000"/>
                  </a:schemeClr>
                </a:solidFill>
              </a:rPr>
              <a:t>2</a:t>
            </a:r>
            <a:r>
              <a:rPr lang="ja-JP" altLang="en-US" sz="1200" dirty="0">
                <a:solidFill>
                  <a:schemeClr val="tx1">
                    <a:lumMod val="95000"/>
                  </a:schemeClr>
                </a:solidFill>
              </a:rPr>
              <a:t>か５について実験を行った</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時間の都合上、具体的な入力形式についての説明については資料をご覧ください。</a:t>
            </a: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76</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t>n</a:t>
            </a:r>
            <a:r>
              <a:rPr kumimoji="1" lang="ja-JP" altLang="en-US" b="1" dirty="0"/>
              <a:t>が</a:t>
            </a:r>
            <a:r>
              <a:rPr kumimoji="1" lang="en-US" altLang="ja-JP" b="1" dirty="0"/>
              <a:t>3</a:t>
            </a:r>
            <a:r>
              <a:rPr kumimoji="1" lang="ja-JP" altLang="en-US" b="1" dirty="0"/>
              <a:t>の場合を例に</a:t>
            </a:r>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endParaRPr kumimoji="1" lang="en-US" altLang="ja-JP" b="1" dirty="0"/>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便宜上のセリフ </a:t>
            </a:r>
            <a:r>
              <a:rPr kumimoji="1" lang="en-US" altLang="ja-JP" b="0" dirty="0"/>
              <a:t>“[PAD]”</a:t>
            </a:r>
            <a:r>
              <a:rPr kumimoji="1" lang="ja-JP" altLang="en-US" b="0" dirty="0"/>
              <a:t>をおくことでこの問題を解決しました</a:t>
            </a:r>
            <a:r>
              <a:rPr kumimoji="1" lang="en-US" altLang="ja-JP" b="0" dirty="0"/>
              <a:t>.</a:t>
            </a:r>
          </a:p>
          <a:p>
            <a:r>
              <a:rPr kumimoji="1" lang="ja-JP" altLang="en-US" b="0" dirty="0"/>
              <a:t>つまり</a:t>
            </a:r>
            <a:r>
              <a:rPr kumimoji="1" lang="en-US" altLang="ja-JP" b="0" dirty="0"/>
              <a:t>,</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r>
              <a:rPr kumimoji="1" lang="ja-JP" altLang="en-US" dirty="0"/>
              <a:t>が挿入されます</a:t>
            </a:r>
            <a:r>
              <a:rPr kumimoji="1" lang="en-US" altLang="ja-JP" dirty="0"/>
              <a:t>.</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dataset </a:t>
            </a:r>
            <a:r>
              <a:rPr kumimoji="1" lang="ja-JP" altLang="en-US" b="0" dirty="0"/>
              <a:t>の仕様上 </a:t>
            </a:r>
            <a:r>
              <a:rPr kumimoji="1" lang="en-US" altLang="ja-JP" b="0" dirty="0"/>
              <a:t>1</a:t>
            </a:r>
            <a:r>
              <a:rPr kumimoji="1" lang="ja-JP" altLang="en-US" b="0" dirty="0" err="1"/>
              <a:t>つの</a:t>
            </a:r>
            <a:r>
              <a:rPr kumimoji="1" lang="ja-JP" altLang="en-US" b="0" dirty="0"/>
              <a:t>吹き出しの中を</a:t>
            </a:r>
            <a:r>
              <a:rPr kumimoji="1" lang="en-US" altLang="ja-JP" b="0" dirty="0"/>
              <a:t>1</a:t>
            </a:r>
            <a:r>
              <a:rPr kumimoji="1" lang="ja-JP" altLang="en-US" b="0" dirty="0"/>
              <a:t>文としています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dirty="0"/>
              <a:t>“A</a:t>
            </a:r>
            <a:r>
              <a:rPr kumimoji="1" lang="ja-JP" altLang="en-US" b="0" dirty="0" err="1"/>
              <a:t>くん</a:t>
            </a:r>
            <a:r>
              <a:rPr kumimoji="1" lang="ja-JP" altLang="en-US" b="0" dirty="0"/>
              <a:t>顔色</a:t>
            </a:r>
            <a:r>
              <a:rPr kumimoji="1" lang="en-US" altLang="ja-JP" b="0" dirty="0"/>
              <a:t>…” </a:t>
            </a:r>
            <a:r>
              <a:rPr kumimoji="1" lang="ja-JP" altLang="en-US" b="0" dirty="0"/>
              <a:t>の感情を推定するときは図のように </a:t>
            </a:r>
            <a:r>
              <a:rPr kumimoji="1" lang="en-US" altLang="ja-JP" b="0" dirty="0"/>
              <a:t>[PAD] [PAD]</a:t>
            </a:r>
            <a:r>
              <a:rPr kumimoji="1" lang="ja-JP" altLang="en-US" b="0" dirty="0" err="1"/>
              <a:t>。。。</a:t>
            </a:r>
            <a:r>
              <a:rPr kumimoji="1" lang="ja-JP" altLang="en-US" b="0" dirty="0"/>
              <a:t>となります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77</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sz="1800" b="0" i="0" u="none" strike="noStrike" baseline="0" dirty="0">
                <a:latin typeface="HaranoAjiMincho-Regular-Identity-H"/>
              </a:rPr>
              <a:t>漫画は</a:t>
            </a:r>
            <a:r>
              <a:rPr lang="en-US" altLang="ja-JP" sz="1800" b="0" i="0" u="none" strike="noStrike" baseline="0" dirty="0">
                <a:latin typeface="CMR9"/>
              </a:rPr>
              <a:t>, </a:t>
            </a:r>
          </a:p>
          <a:p>
            <a:r>
              <a:rPr kumimoji="1" lang="ja-JP" altLang="en-US" sz="1800" dirty="0"/>
              <a:t>セリフやオノマトペといった自然言語と</a:t>
            </a:r>
            <a:endParaRPr kumimoji="1" lang="en-US" altLang="ja-JP" sz="18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31716016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a:t>
            </a:r>
            <a:r>
              <a:rPr kumimoji="1" lang="en-US" altLang="ja-JP" dirty="0"/>
              <a:t>2</a:t>
            </a:r>
            <a:r>
              <a:rPr kumimoji="1" lang="ja-JP" altLang="en-US" dirty="0"/>
              <a:t>つ前からのセリフを順に入力し</a:t>
            </a:r>
            <a:r>
              <a:rPr kumimoji="1" lang="en-US" altLang="ja-JP" dirty="0"/>
              <a:t>, </a:t>
            </a:r>
            <a:r>
              <a:rPr kumimoji="1" lang="ja-JP" altLang="en-US" dirty="0"/>
              <a:t>それぞれの </a:t>
            </a:r>
            <a:r>
              <a:rPr kumimoji="1" lang="en-US" altLang="ja-JP" dirty="0"/>
              <a:t>[CLS] </a:t>
            </a:r>
            <a:r>
              <a:rPr kumimoji="1" lang="ja-JP" altLang="en-US" dirty="0"/>
              <a:t>トークンに対応する セリフベクトルを取り出し</a:t>
            </a:r>
            <a:r>
              <a:rPr kumimoji="1" lang="en-US" altLang="ja-JP" dirty="0"/>
              <a:t>, </a:t>
            </a:r>
            <a:r>
              <a:rPr kumimoji="1" lang="ja-JP" altLang="en-US" dirty="0"/>
              <a:t>識別器への入力とします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78</a:t>
            </a:fld>
            <a:endParaRPr kumimoji="1" lang="ja-JP" altLang="en-US"/>
          </a:p>
        </p:txBody>
      </p:sp>
    </p:spTree>
    <p:extLst>
      <p:ext uri="{BB962C8B-B14F-4D97-AF65-F5344CB8AC3E}">
        <p14:creationId xmlns:p14="http://schemas.microsoft.com/office/powerpoint/2010/main" val="19359156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このように同一の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79</a:t>
            </a:fld>
            <a:endParaRPr kumimoji="1" lang="ja-JP" altLang="en-US"/>
          </a:p>
        </p:txBody>
      </p:sp>
    </p:spTree>
    <p:extLst>
      <p:ext uri="{BB962C8B-B14F-4D97-AF65-F5344CB8AC3E}">
        <p14:creationId xmlns:p14="http://schemas.microsoft.com/office/powerpoint/2010/main" val="17255931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80</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3</a:t>
            </a:r>
            <a:r>
              <a:rPr kumimoji="1" lang="ja-JP" altLang="en-US" b="0" dirty="0">
                <a:highlight>
                  <a:srgbClr val="ED7D31"/>
                </a:highlight>
              </a:rPr>
              <a:t>における入力例です</a:t>
            </a:r>
            <a:r>
              <a:rPr kumimoji="1" lang="en-US" altLang="ja-JP" b="0" dirty="0">
                <a:highlight>
                  <a:srgbClr val="ED7D31"/>
                </a:highlight>
              </a:rPr>
              <a:t>.</a:t>
            </a:r>
          </a:p>
          <a:p>
            <a:endParaRPr kumimoji="1" lang="en-US" altLang="ja-JP" b="0" dirty="0">
              <a:highlight>
                <a:srgbClr val="ED7D31"/>
              </a:highlight>
            </a:endParaRPr>
          </a:p>
          <a:p>
            <a:r>
              <a:rPr kumimoji="1" lang="en-US" altLang="ja-JP" dirty="0"/>
              <a:t>[A</a:t>
            </a:r>
            <a:r>
              <a:rPr kumimoji="1" lang="ja-JP" altLang="en-US" dirty="0"/>
              <a:t>君っていつもクールね</a:t>
            </a:r>
            <a:r>
              <a:rPr kumimoji="1" lang="en-US" altLang="ja-JP" dirty="0"/>
              <a:t>]</a:t>
            </a:r>
            <a:r>
              <a:rPr kumimoji="1" lang="ja-JP" altLang="en-US" dirty="0"/>
              <a:t>というセリフを</a:t>
            </a:r>
            <a:r>
              <a:rPr kumimoji="1" lang="en-US" altLang="ja-JP" dirty="0"/>
              <a:t>BERT</a:t>
            </a:r>
            <a:r>
              <a:rPr kumimoji="1" lang="ja-JP" altLang="en-US" dirty="0"/>
              <a:t>に入力して得た</a:t>
            </a:r>
            <a:r>
              <a:rPr kumimoji="1" lang="en-US" altLang="ja-JP" dirty="0"/>
              <a:t>768</a:t>
            </a:r>
            <a:r>
              <a:rPr kumimoji="1" lang="ja-JP" altLang="en-US" dirty="0"/>
              <a:t>次元のベクトルと</a:t>
            </a:r>
            <a:endParaRPr kumimoji="1" lang="en-US" altLang="ja-JP" dirty="0"/>
          </a:p>
          <a:p>
            <a:r>
              <a:rPr kumimoji="1" lang="ja-JP" altLang="en-US" dirty="0"/>
              <a:t>このセリフが含まれているコマ全体の画像を</a:t>
            </a:r>
            <a:r>
              <a:rPr kumimoji="1" lang="en-US" altLang="ja-JP" dirty="0"/>
              <a:t>illustration2vec</a:t>
            </a:r>
            <a:r>
              <a:rPr kumimoji="1" lang="ja-JP" altLang="en-US" dirty="0"/>
              <a:t>に入力して得られた</a:t>
            </a:r>
            <a:r>
              <a:rPr kumimoji="1" lang="en-US" altLang="ja-JP" dirty="0"/>
              <a:t>4096</a:t>
            </a:r>
            <a:r>
              <a:rPr kumimoji="1" lang="ja-JP" altLang="en-US" dirty="0"/>
              <a:t>次元のベクトルを</a:t>
            </a:r>
            <a:endParaRPr kumimoji="1" lang="en-US" altLang="ja-JP" dirty="0"/>
          </a:p>
          <a:p>
            <a:r>
              <a:rPr kumimoji="1" lang="ja-JP" altLang="en-US" dirty="0"/>
              <a:t>今回は単純に</a:t>
            </a:r>
            <a:r>
              <a:rPr kumimoji="1" lang="en-US" altLang="ja-JP" dirty="0" err="1"/>
              <a:t>concat</a:t>
            </a:r>
            <a:r>
              <a:rPr kumimoji="1" lang="ja-JP" altLang="en-US" dirty="0"/>
              <a:t>することで</a:t>
            </a:r>
            <a:r>
              <a:rPr kumimoji="1" lang="en-US" altLang="ja-JP" dirty="0"/>
              <a:t>4864</a:t>
            </a:r>
            <a:r>
              <a:rPr kumimoji="1" lang="ja-JP" altLang="en-US" dirty="0"/>
              <a:t>次元のベクトルを識別器への入力としました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81</a:t>
            </a:fld>
            <a:endParaRPr kumimoji="1" lang="ja-JP" altLang="en-US"/>
          </a:p>
        </p:txBody>
      </p:sp>
    </p:spTree>
    <p:extLst>
      <p:ext uri="{BB962C8B-B14F-4D97-AF65-F5344CB8AC3E}">
        <p14:creationId xmlns:p14="http://schemas.microsoft.com/office/powerpoint/2010/main" val="2796650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a:p>
            <a:endParaRPr kumimoji="1" lang="en-US" altLang="ja-JP" dirty="0"/>
          </a:p>
          <a:p>
            <a:r>
              <a:rPr kumimoji="1" lang="ja-JP" altLang="en-US" dirty="0"/>
              <a:t>実験２のは消して大きくする（実験２のは）</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82</a:t>
            </a:fld>
            <a:endParaRPr kumimoji="1" lang="ja-JP" altLang="en-US"/>
          </a:p>
        </p:txBody>
      </p:sp>
    </p:spTree>
    <p:extLst>
      <p:ext uri="{BB962C8B-B14F-4D97-AF65-F5344CB8AC3E}">
        <p14:creationId xmlns:p14="http://schemas.microsoft.com/office/powerpoint/2010/main" val="40250833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83</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84</a:t>
            </a:fld>
            <a:endParaRPr kumimoji="1" lang="ja-JP" altLang="en-US"/>
          </a:p>
        </p:txBody>
      </p:sp>
    </p:spTree>
    <p:extLst>
      <p:ext uri="{BB962C8B-B14F-4D97-AF65-F5344CB8AC3E}">
        <p14:creationId xmlns:p14="http://schemas.microsoft.com/office/powerpoint/2010/main" val="14243941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過去のセリフを考慮した</a:t>
            </a:r>
            <a:endParaRPr lang="en-US" altLang="ja-JP" sz="1200" dirty="0">
              <a:solidFill>
                <a:schemeClr val="tx1">
                  <a:lumMod val="95000"/>
                </a:schemeClr>
              </a:solidFill>
            </a:endParaRPr>
          </a:p>
          <a:p>
            <a:r>
              <a:rPr lang="en-US" altLang="ja-JP" sz="1200" dirty="0">
                <a:solidFill>
                  <a:schemeClr val="tx1">
                    <a:lumMod val="95000"/>
                  </a:schemeClr>
                </a:solidFill>
              </a:rPr>
              <a:t>   </a:t>
            </a:r>
            <a:r>
              <a:rPr lang="ja-JP" altLang="en-US" sz="1200" dirty="0">
                <a:solidFill>
                  <a:schemeClr val="tx1">
                    <a:lumMod val="95000"/>
                  </a:schemeClr>
                </a:solidFill>
              </a:rPr>
              <a:t>マルチモーダルな感情推定 問題があります</a:t>
            </a:r>
            <a:r>
              <a:rPr lang="en-US" altLang="ja-JP" sz="1200" dirty="0">
                <a:solidFill>
                  <a:schemeClr val="tx1">
                    <a:lumMod val="95000"/>
                  </a:schemeClr>
                </a:solidFill>
              </a:rPr>
              <a:t>.</a:t>
            </a:r>
          </a:p>
          <a:p>
            <a:endParaRPr lang="en-US" altLang="ja-JP" sz="1200" dirty="0">
              <a:solidFill>
                <a:schemeClr val="tx1">
                  <a:lumMod val="95000"/>
                </a:schemeClr>
              </a:solidFill>
            </a:endParaRPr>
          </a:p>
          <a:p>
            <a:r>
              <a:rPr lang="ja-JP" altLang="en-US" sz="1200" dirty="0">
                <a:solidFill>
                  <a:schemeClr val="tx1">
                    <a:lumMod val="95000"/>
                  </a:schemeClr>
                </a:solidFill>
              </a:rPr>
              <a:t>これに関しては実験２において</a:t>
            </a:r>
            <a:r>
              <a:rPr lang="en-US" altLang="ja-JP" sz="1200" dirty="0">
                <a:solidFill>
                  <a:schemeClr val="tx1">
                    <a:lumMod val="95000"/>
                  </a:schemeClr>
                </a:solidFill>
              </a:rPr>
              <a:t>BERT</a:t>
            </a:r>
            <a:r>
              <a:rPr lang="ja-JP" altLang="en-US" sz="1200" dirty="0">
                <a:solidFill>
                  <a:schemeClr val="tx1">
                    <a:lumMod val="95000"/>
                  </a:schemeClr>
                </a:solidFill>
              </a:rPr>
              <a:t>から得たそれぞれの</a:t>
            </a:r>
            <a:r>
              <a:rPr lang="en-US" altLang="ja-JP" sz="1200" dirty="0">
                <a:solidFill>
                  <a:schemeClr val="tx1">
                    <a:lumMod val="95000"/>
                  </a:schemeClr>
                </a:solidFill>
              </a:rPr>
              <a:t>[CLS]</a:t>
            </a:r>
          </a:p>
          <a:p>
            <a:r>
              <a:rPr kumimoji="1" lang="ja-JP" altLang="en-US" dirty="0"/>
              <a:t>トークンに対応するベクトルに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86</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87</a:t>
            </a:fld>
            <a:endParaRPr kumimoji="1" lang="ja-JP" altLang="en-US"/>
          </a:p>
        </p:txBody>
      </p:sp>
    </p:spTree>
    <p:extLst>
      <p:ext uri="{BB962C8B-B14F-4D97-AF65-F5344CB8AC3E}">
        <p14:creationId xmlns:p14="http://schemas.microsoft.com/office/powerpoint/2010/main" val="37137279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88</a:t>
            </a:fld>
            <a:endParaRPr kumimoji="1" lang="ja-JP" altLang="en-US"/>
          </a:p>
        </p:txBody>
      </p:sp>
    </p:spTree>
    <p:extLst>
      <p:ext uri="{BB962C8B-B14F-4D97-AF65-F5344CB8AC3E}">
        <p14:creationId xmlns:p14="http://schemas.microsoft.com/office/powerpoint/2010/main" val="3090202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800" dirty="0"/>
              <a:t>キャラクタ・背景といった画像から構成されるマルチモーダルなデータを扱います</a:t>
            </a:r>
            <a:r>
              <a:rPr kumimoji="1" lang="en-US" altLang="ja-JP" sz="1800" dirty="0"/>
              <a:t>.</a:t>
            </a:r>
          </a:p>
          <a:p>
            <a:pPr algn="l"/>
            <a:r>
              <a:rPr kumimoji="1" lang="ja-JP" altLang="en-US" sz="1800" dirty="0"/>
              <a:t>画像処理に関する研究は数多く報告されていますが</a:t>
            </a:r>
            <a:r>
              <a:rPr kumimoji="1" lang="en-US" altLang="ja-JP" sz="1800" dirty="0"/>
              <a:t>,</a:t>
            </a:r>
          </a:p>
          <a:p>
            <a:r>
              <a:rPr kumimoji="1" lang="ja-JP" altLang="en-US" sz="1800" dirty="0"/>
              <a:t>自然言語処理による</a:t>
            </a:r>
            <a:r>
              <a:rPr kumimoji="1" lang="ja-JP" altLang="en-US" sz="1800" b="1" dirty="0"/>
              <a:t>漫画の内容理解を目指した研究</a:t>
            </a:r>
            <a:r>
              <a:rPr kumimoji="1" lang="ja-JP" altLang="en-US" sz="1800" dirty="0"/>
              <a:t>は少ないのが現状です</a:t>
            </a:r>
            <a:r>
              <a:rPr kumimoji="1" lang="en-US" altLang="ja-JP" sz="1800" dirty="0"/>
              <a:t>.</a:t>
            </a:r>
            <a:endParaRPr kumimoji="1" lang="ja-JP" altLang="en-US" sz="18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603704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90</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91</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92</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93</a:t>
            </a:fld>
            <a:endParaRPr kumimoji="1" lang="ja-JP" altLang="en-US"/>
          </a:p>
        </p:txBody>
      </p:sp>
    </p:spTree>
    <p:extLst>
      <p:ext uri="{BB962C8B-B14F-4D97-AF65-F5344CB8AC3E}">
        <p14:creationId xmlns:p14="http://schemas.microsoft.com/office/powerpoint/2010/main" val="3659175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endParaRPr kumimoji="1" lang="en-US" altLang="ja-JP" dirty="0"/>
          </a:p>
          <a:p>
            <a:r>
              <a:rPr kumimoji="1" lang="en-US" altLang="ja-JP" dirty="0" err="1"/>
              <a:t>hottoSNS</a:t>
            </a:r>
            <a:r>
              <a:rPr kumimoji="1" lang="en-US" altLang="ja-JP" dirty="0"/>
              <a:t>-BERT </a:t>
            </a:r>
            <a:r>
              <a:rPr kumimoji="1" lang="ja-JP" altLang="en-US" dirty="0"/>
              <a:t>というものに今後注目していきます。</a:t>
            </a:r>
            <a:endParaRPr kumimoji="1" lang="en-US" altLang="ja-JP" dirty="0"/>
          </a:p>
          <a:p>
            <a:r>
              <a:rPr kumimoji="1" lang="ja-JP" altLang="en-US" dirty="0"/>
              <a:t>これは</a:t>
            </a:r>
            <a:r>
              <a:rPr kumimoji="1" lang="en-US" altLang="ja-JP" sz="1200" dirty="0" err="1"/>
              <a:t>hottolink</a:t>
            </a:r>
            <a:r>
              <a:rPr kumimoji="1" lang="en-US" altLang="ja-JP" sz="1200" dirty="0"/>
              <a:t> </a:t>
            </a:r>
            <a:r>
              <a:rPr kumimoji="1" lang="ja-JP" altLang="en-US" sz="1200" dirty="0"/>
              <a:t>社が公開している大規模日本語 </a:t>
            </a:r>
            <a:r>
              <a:rPr kumimoji="1" lang="en-US" altLang="ja-JP" sz="1200" dirty="0"/>
              <a:t>SNS</a:t>
            </a:r>
            <a:r>
              <a:rPr kumimoji="1" lang="ja-JP" altLang="en-US" sz="1200" dirty="0"/>
              <a:t>コーパスによって事前学習させた </a:t>
            </a:r>
            <a:r>
              <a:rPr kumimoji="1" lang="en-US" altLang="ja-JP" sz="1200" dirty="0"/>
              <a:t>BERT </a:t>
            </a:r>
            <a:r>
              <a:rPr kumimoji="1" lang="ja-JP" altLang="en-US" sz="1200" dirty="0"/>
              <a:t>モデルです。</a:t>
            </a:r>
            <a:endParaRPr kumimoji="1" lang="en-US" altLang="ja-JP" sz="1200" dirty="0"/>
          </a:p>
          <a:p>
            <a:r>
              <a:rPr kumimoji="1" lang="ja-JP" altLang="en-US" dirty="0"/>
              <a:t>今使っている京大 </a:t>
            </a:r>
            <a:r>
              <a:rPr kumimoji="1" lang="en-US" altLang="ja-JP" dirty="0"/>
              <a:t>BERT </a:t>
            </a:r>
            <a:r>
              <a:rPr kumimoji="1" lang="ja-JP" altLang="en-US" dirty="0"/>
              <a:t>が</a:t>
            </a:r>
            <a:r>
              <a:rPr kumimoji="1" lang="en-US" altLang="ja-JP" dirty="0"/>
              <a:t>Wikipedia</a:t>
            </a:r>
            <a:r>
              <a:rPr kumimoji="1" lang="ja-JP" altLang="en-US" dirty="0"/>
              <a:t>という文語体よりのコーパスから学習されているのに対し、</a:t>
            </a:r>
            <a:endParaRPr kumimoji="1" lang="en-US" altLang="ja-JP" dirty="0"/>
          </a:p>
          <a:p>
            <a:r>
              <a:rPr kumimoji="1" lang="en-US" altLang="ja-JP" dirty="0" err="1"/>
              <a:t>hottoSNS</a:t>
            </a:r>
            <a:r>
              <a:rPr kumimoji="1" lang="en-US" altLang="ja-JP" dirty="0"/>
              <a:t>-BERT</a:t>
            </a:r>
            <a:r>
              <a:rPr kumimoji="1" lang="ja-JP" altLang="en-US" dirty="0"/>
              <a:t>はツイートという口語的なコーパスから作られていることから</a:t>
            </a:r>
            <a:endParaRPr kumimoji="1" lang="en-US" altLang="ja-JP" dirty="0"/>
          </a:p>
          <a:p>
            <a:endParaRPr kumimoji="1" lang="en-US" altLang="ja-JP" dirty="0"/>
          </a:p>
          <a:p>
            <a:r>
              <a:rPr kumimoji="1" lang="ja-JP" altLang="en-US" dirty="0"/>
              <a:t>より、漫画におけるセリフの合理的な分散表現が獲得できると推測できます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94</a:t>
            </a:fld>
            <a:endParaRPr kumimoji="1" lang="ja-JP" altLang="en-US"/>
          </a:p>
        </p:txBody>
      </p:sp>
    </p:spTree>
    <p:extLst>
      <p:ext uri="{BB962C8B-B14F-4D97-AF65-F5344CB8AC3E}">
        <p14:creationId xmlns:p14="http://schemas.microsoft.com/office/powerpoint/2010/main" val="40850053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hottoSNS</a:t>
            </a:r>
            <a:r>
              <a:rPr kumimoji="1" lang="en-US" altLang="ja-JP" dirty="0"/>
              <a:t>-BERT </a:t>
            </a:r>
            <a:r>
              <a:rPr kumimoji="1" lang="ja-JP" altLang="en-US" dirty="0"/>
              <a:t>の他の特徴として </a:t>
            </a:r>
            <a:r>
              <a:rPr kumimoji="1" lang="en-US" altLang="ja-JP" dirty="0"/>
              <a:t>&lt;mention&gt; </a:t>
            </a:r>
            <a:r>
              <a:rPr kumimoji="1" lang="ja-JP" altLang="en-US" dirty="0"/>
              <a:t>トークン というものが存在します。</a:t>
            </a:r>
            <a:endParaRPr kumimoji="1" lang="en-US" altLang="ja-JP" dirty="0"/>
          </a:p>
          <a:p>
            <a:r>
              <a:rPr kumimoji="1" lang="ja-JP" altLang="en-US" dirty="0"/>
              <a:t>これは</a:t>
            </a:r>
            <a:r>
              <a:rPr kumimoji="1" lang="ja-JP" altLang="en-US" sz="1200" dirty="0"/>
              <a:t>日本語 </a:t>
            </a:r>
            <a:r>
              <a:rPr kumimoji="1" lang="en-US" altLang="ja-JP" sz="1200" dirty="0"/>
              <a:t>SNS </a:t>
            </a:r>
            <a:r>
              <a:rPr kumimoji="1" lang="ja-JP" altLang="en-US" sz="1200" dirty="0"/>
              <a:t>コーパスの中で、</a:t>
            </a:r>
            <a:r>
              <a:rPr kumimoji="1" lang="ja-JP" altLang="en-US" dirty="0"/>
              <a:t>リプライ</a:t>
            </a:r>
            <a:r>
              <a:rPr kumimoji="1" lang="en-US" altLang="ja-JP" dirty="0"/>
              <a:t>(</a:t>
            </a:r>
            <a:r>
              <a:rPr kumimoji="1" lang="ja-JP" altLang="en-US" dirty="0"/>
              <a:t>返信</a:t>
            </a:r>
            <a:r>
              <a:rPr kumimoji="1" lang="en-US" altLang="ja-JP" dirty="0"/>
              <a:t>)</a:t>
            </a:r>
            <a:r>
              <a:rPr kumimoji="1" lang="ja-JP" altLang="en-US" dirty="0"/>
              <a:t>に該当するデータの文頭に付与されるトークンです。</a:t>
            </a:r>
            <a:endParaRPr kumimoji="1" lang="en-US" altLang="ja-JP" dirty="0"/>
          </a:p>
          <a:p>
            <a:endParaRPr kumimoji="1" lang="en-US" altLang="ja-JP" dirty="0"/>
          </a:p>
          <a:p>
            <a:r>
              <a:rPr kumimoji="1" lang="ja-JP" altLang="en-US" dirty="0"/>
              <a:t>データセットの中でリプライに相当するセリフにこれを付加することによって</a:t>
            </a:r>
            <a:r>
              <a:rPr kumimoji="1" lang="en-US" altLang="ja-JP" dirty="0"/>
              <a:t>,</a:t>
            </a:r>
          </a:p>
          <a:p>
            <a:r>
              <a:rPr kumimoji="1" lang="ja-JP" altLang="en-US" dirty="0"/>
              <a:t>より文脈を、会話の流れを加味した学習が可能になると推測できます</a:t>
            </a:r>
            <a:endParaRPr kumimoji="1" lang="en-US" altLang="ja-JP" dirty="0"/>
          </a:p>
          <a:p>
            <a:r>
              <a:rPr kumimoji="1" lang="ja-JP" altLang="en-US" dirty="0"/>
              <a:t>他の応用例としては、口語的な対話の生成タスクにも有効である可能性があります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95</a:t>
            </a:fld>
            <a:endParaRPr kumimoji="1" lang="ja-JP" altLang="en-US"/>
          </a:p>
        </p:txBody>
      </p:sp>
    </p:spTree>
    <p:extLst>
      <p:ext uri="{BB962C8B-B14F-4D97-AF65-F5344CB8AC3E}">
        <p14:creationId xmlns:p14="http://schemas.microsoft.com/office/powerpoint/2010/main" val="5629787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96</a:t>
            </a:fld>
            <a:endParaRPr kumimoji="1" lang="ja-JP" altLang="en-US"/>
          </a:p>
        </p:txBody>
      </p:sp>
    </p:spTree>
    <p:extLst>
      <p:ext uri="{BB962C8B-B14F-4D97-AF65-F5344CB8AC3E}">
        <p14:creationId xmlns:p14="http://schemas.microsoft.com/office/powerpoint/2010/main" val="3612765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97</a:t>
            </a:fld>
            <a:endParaRPr kumimoji="1" lang="ja-JP" altLang="en-US"/>
          </a:p>
        </p:txBody>
      </p:sp>
    </p:spTree>
    <p:extLst>
      <p:ext uri="{BB962C8B-B14F-4D97-AF65-F5344CB8AC3E}">
        <p14:creationId xmlns:p14="http://schemas.microsoft.com/office/powerpoint/2010/main" val="23807365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98</a:t>
            </a:fld>
            <a:endParaRPr kumimoji="1" lang="ja-JP" altLang="en-US"/>
          </a:p>
        </p:txBody>
      </p:sp>
    </p:spTree>
    <p:extLst>
      <p:ext uri="{BB962C8B-B14F-4D97-AF65-F5344CB8AC3E}">
        <p14:creationId xmlns:p14="http://schemas.microsoft.com/office/powerpoint/2010/main" val="9007817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実験設定として</a:t>
            </a:r>
            <a:endParaRPr kumimoji="1" lang="en-US" altLang="ja-JP" dirty="0"/>
          </a:p>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100</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そこで本研究では、研究目的を「人工知能を用いた漫画の内容理解」とし</a:t>
            </a:r>
            <a:r>
              <a:rPr kumimoji="1" lang="en-US" altLang="ja-JP" dirty="0"/>
              <a:t>,</a:t>
            </a:r>
          </a:p>
          <a:p>
            <a:r>
              <a:rPr kumimoji="1" lang="ja-JP" altLang="en-US" dirty="0"/>
              <a:t>そのためのタスクとして</a:t>
            </a:r>
            <a:endParaRPr kumimoji="1" lang="en-US" altLang="ja-JP" dirty="0"/>
          </a:p>
          <a:p>
            <a:r>
              <a:rPr lang="ja-JP" altLang="en-US" sz="1200" dirty="0">
                <a:solidFill>
                  <a:schemeClr val="tx1">
                    <a:lumMod val="95000"/>
                  </a:schemeClr>
                </a:solidFill>
              </a:rPr>
              <a:t>漫画におけるキャラクタの</a:t>
            </a:r>
            <a:r>
              <a:rPr kumimoji="1" lang="ja-JP" altLang="en-US" dirty="0"/>
              <a:t>セリフの感情推定を設定しました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このタスクを解くためのアプローチとしては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まず、</a:t>
            </a:r>
            <a:r>
              <a:rPr lang="ja-JP" altLang="en-US" sz="1200" dirty="0"/>
              <a:t>自然言語処理のみを用いた推定を行い</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さらに、画像情報を加えたマルチモーダルな推定を行っていきます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[1.</a:t>
            </a:r>
            <a:r>
              <a:rPr lang="ja-JP" altLang="en-US" sz="1200" dirty="0"/>
              <a:t>目安 </a:t>
            </a:r>
            <a:r>
              <a:rPr lang="en-US" altLang="ja-JP" sz="1200" dirty="0"/>
              <a:t>1:00]</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2859238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2021/2/21</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4B857-94D1-4869-BA0E-5CC567868E3C}"/>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66B50B6-5DEA-4F06-B578-DB53F59F200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728EBE0-329F-4280-AC06-781E5A0DB695}"/>
              </a:ext>
            </a:extLst>
          </p:cNvPr>
          <p:cNvSpPr>
            <a:spLocks noGrp="1"/>
          </p:cNvSpPr>
          <p:nvPr>
            <p:ph type="dt" sz="half" idx="10"/>
          </p:nvPr>
        </p:nvSpPr>
        <p:spPr/>
        <p:txBody>
          <a:bodyPr/>
          <a:lstStyle/>
          <a:p>
            <a:fld id="{93FD410A-D3AC-469A-8DD4-8D4C90FE5238}" type="datetimeFigureOut">
              <a:rPr kumimoji="1" lang="ja-JP" altLang="en-US" smtClean="0"/>
              <a:t>2021/2/21</a:t>
            </a:fld>
            <a:endParaRPr kumimoji="1" lang="ja-JP" altLang="en-US"/>
          </a:p>
        </p:txBody>
      </p:sp>
      <p:sp>
        <p:nvSpPr>
          <p:cNvPr id="5" name="フッター プレースホルダー 4">
            <a:extLst>
              <a:ext uri="{FF2B5EF4-FFF2-40B4-BE49-F238E27FC236}">
                <a16:creationId xmlns:a16="http://schemas.microsoft.com/office/drawing/2014/main" id="{3444296F-9DB2-4963-8D7D-890F34C01C6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1EDC516-A0A6-464F-939B-E309B746878E}"/>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466646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AEFBBD-FCE9-4857-A69B-F8B5E4F61B8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53E4EA7-3E2F-49FE-970C-B7D301E51A7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8B80761-68DA-45AA-A838-FDCECE8AB9F2}"/>
              </a:ext>
            </a:extLst>
          </p:cNvPr>
          <p:cNvSpPr>
            <a:spLocks noGrp="1"/>
          </p:cNvSpPr>
          <p:nvPr>
            <p:ph type="dt" sz="half" idx="10"/>
          </p:nvPr>
        </p:nvSpPr>
        <p:spPr/>
        <p:txBody>
          <a:bodyPr/>
          <a:lstStyle/>
          <a:p>
            <a:fld id="{93FD410A-D3AC-469A-8DD4-8D4C90FE5238}" type="datetimeFigureOut">
              <a:rPr kumimoji="1" lang="ja-JP" altLang="en-US" smtClean="0"/>
              <a:t>2021/2/21</a:t>
            </a:fld>
            <a:endParaRPr kumimoji="1" lang="ja-JP" altLang="en-US"/>
          </a:p>
        </p:txBody>
      </p:sp>
      <p:sp>
        <p:nvSpPr>
          <p:cNvPr id="5" name="フッター プレースホルダー 4">
            <a:extLst>
              <a:ext uri="{FF2B5EF4-FFF2-40B4-BE49-F238E27FC236}">
                <a16:creationId xmlns:a16="http://schemas.microsoft.com/office/drawing/2014/main" id="{0CD20C69-187E-4FCB-A854-46F0C6768AD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5590292-0D42-46AB-B4F6-2F88C4F01B38}"/>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178909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C1199-739B-4157-AFD0-F2192621F0DD}"/>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FD6A77B-9A28-4686-B07D-BD5F887797AE}"/>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3A1A7F3-0421-4D8A-993B-98F1C97D4762}"/>
              </a:ext>
            </a:extLst>
          </p:cNvPr>
          <p:cNvSpPr>
            <a:spLocks noGrp="1"/>
          </p:cNvSpPr>
          <p:nvPr>
            <p:ph type="dt" sz="half" idx="10"/>
          </p:nvPr>
        </p:nvSpPr>
        <p:spPr/>
        <p:txBody>
          <a:bodyPr/>
          <a:lstStyle/>
          <a:p>
            <a:fld id="{93FD410A-D3AC-469A-8DD4-8D4C90FE5238}" type="datetimeFigureOut">
              <a:rPr kumimoji="1" lang="ja-JP" altLang="en-US" smtClean="0"/>
              <a:t>2021/2/21</a:t>
            </a:fld>
            <a:endParaRPr kumimoji="1" lang="ja-JP" altLang="en-US"/>
          </a:p>
        </p:txBody>
      </p:sp>
      <p:sp>
        <p:nvSpPr>
          <p:cNvPr id="5" name="フッター プレースホルダー 4">
            <a:extLst>
              <a:ext uri="{FF2B5EF4-FFF2-40B4-BE49-F238E27FC236}">
                <a16:creationId xmlns:a16="http://schemas.microsoft.com/office/drawing/2014/main" id="{FE7F7039-C1EE-4F90-B3A8-BD66BBC27C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3FF8791-681B-4026-A473-59EF0CED59E9}"/>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13742091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88AEFA-08A7-4C78-A062-2A388CCD03B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B93D9D-2775-4E02-A5CC-83BAA75CB212}"/>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9BB8E4F-37E2-4154-8844-F083878B049D}"/>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B6257AF-3473-45B1-A1CB-7F207EB27A80}"/>
              </a:ext>
            </a:extLst>
          </p:cNvPr>
          <p:cNvSpPr>
            <a:spLocks noGrp="1"/>
          </p:cNvSpPr>
          <p:nvPr>
            <p:ph type="dt" sz="half" idx="10"/>
          </p:nvPr>
        </p:nvSpPr>
        <p:spPr/>
        <p:txBody>
          <a:bodyPr/>
          <a:lstStyle/>
          <a:p>
            <a:fld id="{93FD410A-D3AC-469A-8DD4-8D4C90FE5238}" type="datetimeFigureOut">
              <a:rPr kumimoji="1" lang="ja-JP" altLang="en-US" smtClean="0"/>
              <a:t>2021/2/21</a:t>
            </a:fld>
            <a:endParaRPr kumimoji="1" lang="ja-JP" altLang="en-US"/>
          </a:p>
        </p:txBody>
      </p:sp>
      <p:sp>
        <p:nvSpPr>
          <p:cNvPr id="6" name="フッター プレースホルダー 5">
            <a:extLst>
              <a:ext uri="{FF2B5EF4-FFF2-40B4-BE49-F238E27FC236}">
                <a16:creationId xmlns:a16="http://schemas.microsoft.com/office/drawing/2014/main" id="{C5823D2F-91FE-48A1-A4DC-45F19407622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48C433E-E4F8-4750-9901-F653CEAF441C}"/>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28132041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3A3F18-381D-4472-BE76-571A1744087C}"/>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F7EE47D-89F7-4BDB-8DE1-0D4815F2444E}"/>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0F7A773-2D9A-40D9-88B6-90F2DC71A574}"/>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2C2A910-D8F0-46B7-ABC5-890A89A7442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48BD6D2-A752-4C61-9A0D-0C2127AEB85B}"/>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E66669F-7FD3-4443-8E72-B2266F97D4DC}"/>
              </a:ext>
            </a:extLst>
          </p:cNvPr>
          <p:cNvSpPr>
            <a:spLocks noGrp="1"/>
          </p:cNvSpPr>
          <p:nvPr>
            <p:ph type="dt" sz="half" idx="10"/>
          </p:nvPr>
        </p:nvSpPr>
        <p:spPr/>
        <p:txBody>
          <a:bodyPr/>
          <a:lstStyle/>
          <a:p>
            <a:fld id="{93FD410A-D3AC-469A-8DD4-8D4C90FE5238}" type="datetimeFigureOut">
              <a:rPr kumimoji="1" lang="ja-JP" altLang="en-US" smtClean="0"/>
              <a:t>2021/2/21</a:t>
            </a:fld>
            <a:endParaRPr kumimoji="1" lang="ja-JP" altLang="en-US"/>
          </a:p>
        </p:txBody>
      </p:sp>
      <p:sp>
        <p:nvSpPr>
          <p:cNvPr id="8" name="フッター プレースホルダー 7">
            <a:extLst>
              <a:ext uri="{FF2B5EF4-FFF2-40B4-BE49-F238E27FC236}">
                <a16:creationId xmlns:a16="http://schemas.microsoft.com/office/drawing/2014/main" id="{A9A58D25-5AC3-4B37-9051-E86954F711D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77EC38E-D50E-4580-A5C2-CE5993524515}"/>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514010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EE9F56-98F0-446C-9230-FC39DDB5EA1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FF9BB48-8C66-48DC-A75B-91B740F9C91B}"/>
              </a:ext>
            </a:extLst>
          </p:cNvPr>
          <p:cNvSpPr>
            <a:spLocks noGrp="1"/>
          </p:cNvSpPr>
          <p:nvPr>
            <p:ph type="dt" sz="half" idx="10"/>
          </p:nvPr>
        </p:nvSpPr>
        <p:spPr/>
        <p:txBody>
          <a:bodyPr/>
          <a:lstStyle/>
          <a:p>
            <a:fld id="{93FD410A-D3AC-469A-8DD4-8D4C90FE5238}" type="datetimeFigureOut">
              <a:rPr kumimoji="1" lang="ja-JP" altLang="en-US" smtClean="0"/>
              <a:t>2021/2/21</a:t>
            </a:fld>
            <a:endParaRPr kumimoji="1" lang="ja-JP" altLang="en-US"/>
          </a:p>
        </p:txBody>
      </p:sp>
      <p:sp>
        <p:nvSpPr>
          <p:cNvPr id="4" name="フッター プレースホルダー 3">
            <a:extLst>
              <a:ext uri="{FF2B5EF4-FFF2-40B4-BE49-F238E27FC236}">
                <a16:creationId xmlns:a16="http://schemas.microsoft.com/office/drawing/2014/main" id="{12DC3871-62C8-4968-B1C6-196254484B2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A88ECD3-9299-4A78-A165-B274D3CD3E45}"/>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42363685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3A137CA-3B5F-4ECE-8AA0-642FE3DD091C}"/>
              </a:ext>
            </a:extLst>
          </p:cNvPr>
          <p:cNvSpPr>
            <a:spLocks noGrp="1"/>
          </p:cNvSpPr>
          <p:nvPr>
            <p:ph type="dt" sz="half" idx="10"/>
          </p:nvPr>
        </p:nvSpPr>
        <p:spPr/>
        <p:txBody>
          <a:bodyPr/>
          <a:lstStyle/>
          <a:p>
            <a:fld id="{93FD410A-D3AC-469A-8DD4-8D4C90FE5238}" type="datetimeFigureOut">
              <a:rPr kumimoji="1" lang="ja-JP" altLang="en-US" smtClean="0"/>
              <a:t>2021/2/21</a:t>
            </a:fld>
            <a:endParaRPr kumimoji="1" lang="ja-JP" altLang="en-US"/>
          </a:p>
        </p:txBody>
      </p:sp>
      <p:sp>
        <p:nvSpPr>
          <p:cNvPr id="3" name="フッター プレースホルダー 2">
            <a:extLst>
              <a:ext uri="{FF2B5EF4-FFF2-40B4-BE49-F238E27FC236}">
                <a16:creationId xmlns:a16="http://schemas.microsoft.com/office/drawing/2014/main" id="{132EC04E-69C4-4D0F-9ADB-2C0394D9B50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95D7ABD-ED7A-48BA-A271-17A2B251202A}"/>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9823990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9EFC8F-FF12-4443-8DAA-A080FDD4C922}"/>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B7FEFB4-7340-4238-BF24-19E17F63FD4A}"/>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47DF0E2-D3FC-421F-86D9-CFDAAFDCC43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B309F53-9363-4106-A356-4E678AF600B8}"/>
              </a:ext>
            </a:extLst>
          </p:cNvPr>
          <p:cNvSpPr>
            <a:spLocks noGrp="1"/>
          </p:cNvSpPr>
          <p:nvPr>
            <p:ph type="dt" sz="half" idx="10"/>
          </p:nvPr>
        </p:nvSpPr>
        <p:spPr/>
        <p:txBody>
          <a:bodyPr/>
          <a:lstStyle/>
          <a:p>
            <a:fld id="{93FD410A-D3AC-469A-8DD4-8D4C90FE5238}" type="datetimeFigureOut">
              <a:rPr kumimoji="1" lang="ja-JP" altLang="en-US" smtClean="0"/>
              <a:t>2021/2/21</a:t>
            </a:fld>
            <a:endParaRPr kumimoji="1" lang="ja-JP" altLang="en-US"/>
          </a:p>
        </p:txBody>
      </p:sp>
      <p:sp>
        <p:nvSpPr>
          <p:cNvPr id="6" name="フッター プレースホルダー 5">
            <a:extLst>
              <a:ext uri="{FF2B5EF4-FFF2-40B4-BE49-F238E27FC236}">
                <a16:creationId xmlns:a16="http://schemas.microsoft.com/office/drawing/2014/main" id="{184FFF76-C90A-4E94-8B27-B191ABF7FF8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2ABFA02-0C90-45CA-80AF-B8ED0046F6A1}"/>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20668949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238265-2FF3-4B77-BDD8-9DBAAB3C9A0B}"/>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C5DCBB8-EED4-44A5-BF29-85F74A74348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FECD1606-39FF-47CB-A8B9-09674288921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C367A43-121E-4C40-8BF9-F03F7D5CFB52}"/>
              </a:ext>
            </a:extLst>
          </p:cNvPr>
          <p:cNvSpPr>
            <a:spLocks noGrp="1"/>
          </p:cNvSpPr>
          <p:nvPr>
            <p:ph type="dt" sz="half" idx="10"/>
          </p:nvPr>
        </p:nvSpPr>
        <p:spPr/>
        <p:txBody>
          <a:bodyPr/>
          <a:lstStyle/>
          <a:p>
            <a:fld id="{93FD410A-D3AC-469A-8DD4-8D4C90FE5238}" type="datetimeFigureOut">
              <a:rPr kumimoji="1" lang="ja-JP" altLang="en-US" smtClean="0"/>
              <a:t>2021/2/21</a:t>
            </a:fld>
            <a:endParaRPr kumimoji="1" lang="ja-JP" altLang="en-US"/>
          </a:p>
        </p:txBody>
      </p:sp>
      <p:sp>
        <p:nvSpPr>
          <p:cNvPr id="6" name="フッター プレースホルダー 5">
            <a:extLst>
              <a:ext uri="{FF2B5EF4-FFF2-40B4-BE49-F238E27FC236}">
                <a16:creationId xmlns:a16="http://schemas.microsoft.com/office/drawing/2014/main" id="{F5AD1EB0-04E2-4E9C-B1CE-8AE1E9E3B22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FB63D2C-A61B-482D-A794-0EE39E0768F9}"/>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1305743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F550D8-BECA-4E9A-B7B3-37A64E5159B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CD17023-827A-40E2-9078-EC18F5BEDAE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9AA7950-4C61-41F5-A988-02FC0990FFE6}"/>
              </a:ext>
            </a:extLst>
          </p:cNvPr>
          <p:cNvSpPr>
            <a:spLocks noGrp="1"/>
          </p:cNvSpPr>
          <p:nvPr>
            <p:ph type="dt" sz="half" idx="10"/>
          </p:nvPr>
        </p:nvSpPr>
        <p:spPr/>
        <p:txBody>
          <a:bodyPr/>
          <a:lstStyle/>
          <a:p>
            <a:fld id="{93FD410A-D3AC-469A-8DD4-8D4C90FE5238}" type="datetimeFigureOut">
              <a:rPr kumimoji="1" lang="ja-JP" altLang="en-US" smtClean="0"/>
              <a:t>2021/2/21</a:t>
            </a:fld>
            <a:endParaRPr kumimoji="1" lang="ja-JP" altLang="en-US"/>
          </a:p>
        </p:txBody>
      </p:sp>
      <p:sp>
        <p:nvSpPr>
          <p:cNvPr id="5" name="フッター プレースホルダー 4">
            <a:extLst>
              <a:ext uri="{FF2B5EF4-FFF2-40B4-BE49-F238E27FC236}">
                <a16:creationId xmlns:a16="http://schemas.microsoft.com/office/drawing/2014/main" id="{70A17F84-D449-4921-8EF5-15964D085CC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1EDFCFF-06DD-4E23-83A6-9B7F9DF46A96}"/>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25794740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CE3B203-0D0A-42BC-9AD9-F501B8A4EFB8}"/>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DFC19FA-A1B1-4361-8576-E50B3DF38818}"/>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BF0B157-AB01-42F9-A159-718195A79759}"/>
              </a:ext>
            </a:extLst>
          </p:cNvPr>
          <p:cNvSpPr>
            <a:spLocks noGrp="1"/>
          </p:cNvSpPr>
          <p:nvPr>
            <p:ph type="dt" sz="half" idx="10"/>
          </p:nvPr>
        </p:nvSpPr>
        <p:spPr/>
        <p:txBody>
          <a:bodyPr/>
          <a:lstStyle/>
          <a:p>
            <a:fld id="{93FD410A-D3AC-469A-8DD4-8D4C90FE5238}" type="datetimeFigureOut">
              <a:rPr kumimoji="1" lang="ja-JP" altLang="en-US" smtClean="0"/>
              <a:t>2021/2/21</a:t>
            </a:fld>
            <a:endParaRPr kumimoji="1" lang="ja-JP" altLang="en-US"/>
          </a:p>
        </p:txBody>
      </p:sp>
      <p:sp>
        <p:nvSpPr>
          <p:cNvPr id="5" name="フッター プレースホルダー 4">
            <a:extLst>
              <a:ext uri="{FF2B5EF4-FFF2-40B4-BE49-F238E27FC236}">
                <a16:creationId xmlns:a16="http://schemas.microsoft.com/office/drawing/2014/main" id="{F2DF0104-78DB-4AEA-9880-45E8E8A488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0AF87FF-F466-4F13-A7EC-296DB4DD580F}"/>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1356792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2021/2/21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2021/2/21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2021/2/21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2021/2/21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2021/2/21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2021/2/21</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2021/2/21</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52D22D4-3A9F-48EB-A7B0-3AB0E000490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74B7E9D-3B85-44B8-8872-2B4A27CED11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B89B1F1-C6B2-446D-91BF-F18D76FE18D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3FD410A-D3AC-469A-8DD4-8D4C90FE5238}" type="datetimeFigureOut">
              <a:rPr kumimoji="1" lang="ja-JP" altLang="en-US" smtClean="0"/>
              <a:t>2021/2/21</a:t>
            </a:fld>
            <a:endParaRPr kumimoji="1" lang="ja-JP" altLang="en-US"/>
          </a:p>
        </p:txBody>
      </p:sp>
      <p:sp>
        <p:nvSpPr>
          <p:cNvPr id="5" name="フッター プレースホルダー 4">
            <a:extLst>
              <a:ext uri="{FF2B5EF4-FFF2-40B4-BE49-F238E27FC236}">
                <a16:creationId xmlns:a16="http://schemas.microsoft.com/office/drawing/2014/main" id="{265067E5-5823-4760-BBF2-462AA23B38E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7B9FEBF-0F77-4CE8-B533-50F8AA5596D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83987957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19.xml"/><Relationship Id="rId6" Type="http://schemas.openxmlformats.org/officeDocument/2006/relationships/image" Target="../media/image28.png"/><Relationship Id="rId5" Type="http://schemas.openxmlformats.org/officeDocument/2006/relationships/image" Target="../media/image40.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1.png"/></Relationships>
</file>

<file path=ppt/slides/_rels/slide7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7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7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8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49.png"/></Relationships>
</file>

<file path=ppt/slides/_rels/slide9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ja-JP" altLang="en-US" dirty="0">
                <a:solidFill>
                  <a:schemeClr val="tx1"/>
                </a:solidFill>
              </a:rPr>
              <a:t>深層学習に基づく</a:t>
            </a:r>
            <a:br>
              <a:rPr lang="en-US" altLang="ja-JP" dirty="0">
                <a:solidFill>
                  <a:schemeClr val="tx1"/>
                </a:solidFill>
              </a:rPr>
            </a:br>
            <a:r>
              <a:rPr lang="en-US" altLang="ja-JP" dirty="0">
                <a:solidFill>
                  <a:schemeClr val="tx1"/>
                </a:solidFill>
              </a:rPr>
              <a:t>4 </a:t>
            </a:r>
            <a:r>
              <a:rPr lang="ja-JP" altLang="en-US" dirty="0">
                <a:solidFill>
                  <a:schemeClr val="tx1"/>
                </a:solidFill>
              </a:rPr>
              <a:t>コマ漫画の感情推定と</a:t>
            </a:r>
            <a:br>
              <a:rPr lang="en-US" altLang="ja-JP" dirty="0">
                <a:solidFill>
                  <a:schemeClr val="tx1"/>
                </a:solidFill>
              </a:rPr>
            </a:br>
            <a:r>
              <a:rPr lang="ja-JP" altLang="en-US" dirty="0">
                <a:solidFill>
                  <a:schemeClr val="tx1"/>
                </a:solidFill>
              </a:rPr>
              <a:t>マルチモーダル化への検討</a:t>
            </a: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1441567"/>
          </a:xfrm>
        </p:spPr>
        <p:txBody>
          <a:bodyPr>
            <a:normAutofit/>
          </a:bodyPr>
          <a:lstStyle/>
          <a:p>
            <a:pPr algn="r"/>
            <a:r>
              <a:rPr lang="ja-JP" altLang="en-US" sz="2000" dirty="0"/>
              <a:t>ソフトウェアシステム研究グループ</a:t>
            </a:r>
            <a:endParaRPr lang="en-US" altLang="ja-JP" sz="2000" dirty="0"/>
          </a:p>
          <a:p>
            <a:pPr algn="r"/>
            <a:r>
              <a:rPr lang="en-US" altLang="ja-JP" sz="2000" dirty="0"/>
              <a:t>B4   </a:t>
            </a:r>
            <a:r>
              <a:rPr lang="ja-JP" altLang="en-US" sz="2000" dirty="0"/>
              <a:t>高山　裕成</a:t>
            </a:r>
            <a:endParaRPr lang="en-US" altLang="ja-JP" sz="2000"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solidFill>
                  <a:srgbClr val="F4B54B"/>
                </a:solidFill>
              </a:rPr>
              <a:t>提案手法</a:t>
            </a:r>
            <a:endParaRPr lang="en-US" altLang="ja-JP" sz="2800" dirty="0">
              <a:solidFill>
                <a:srgbClr val="F4B54B"/>
              </a:solidFill>
            </a:endParaRPr>
          </a:p>
          <a:p>
            <a:r>
              <a:rPr lang="ja-JP" altLang="en-US" sz="2800" dirty="0">
                <a:solidFill>
                  <a:schemeClr val="tx1">
                    <a:lumMod val="95000"/>
                  </a:schemeClr>
                </a:solidFill>
              </a:rPr>
              <a:t>データセット及び要素技術</a:t>
            </a:r>
            <a:endParaRPr lang="en-US" altLang="ja-JP" sz="2800" dirty="0">
              <a:solidFill>
                <a:schemeClr val="tx1">
                  <a:lumMod val="95000"/>
                </a:schemeClr>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dirty="0"/>
          </a:p>
        </p:txBody>
      </p:sp>
    </p:spTree>
    <p:extLst>
      <p:ext uri="{BB962C8B-B14F-4D97-AF65-F5344CB8AC3E}">
        <p14:creationId xmlns:p14="http://schemas.microsoft.com/office/powerpoint/2010/main" val="31496650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lnSpcReduction="10000"/>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a:t>
            </a:r>
            <a:r>
              <a:rPr lang="en-US" altLang="ja-JP" sz="2400" dirty="0">
                <a:solidFill>
                  <a:schemeClr val="tx1">
                    <a:lumMod val="95000"/>
                  </a:schemeClr>
                </a:solidFill>
              </a:rPr>
              <a:t>			</a:t>
            </a:r>
            <a:r>
              <a:rPr lang="ja-JP" altLang="en-US" sz="2400" dirty="0">
                <a:solidFill>
                  <a:schemeClr val="tx1">
                    <a:lumMod val="95000"/>
                  </a:schemeClr>
                </a:solidFill>
              </a:rPr>
              <a:t>＝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正例の </a:t>
            </a:r>
            <a:r>
              <a:rPr lang="en-US" altLang="ja-JP" sz="2400" dirty="0">
                <a:solidFill>
                  <a:schemeClr val="tx1">
                    <a:lumMod val="95000"/>
                  </a:schemeClr>
                </a:solidFill>
              </a:rPr>
              <a:t>F</a:t>
            </a:r>
            <a:r>
              <a:rPr lang="ja-JP" altLang="en-US" sz="2400" dirty="0">
                <a:solidFill>
                  <a:schemeClr val="tx1">
                    <a:lumMod val="95000"/>
                  </a:schemeClr>
                </a:solidFill>
              </a:rPr>
              <a:t> 値が最大となる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パラメータを採用</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100</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92506"/>
          </a:xfrm>
        </p:spPr>
        <p:txBody>
          <a:bodyPr>
            <a:noAutofit/>
          </a:bodyPr>
          <a:lstStyle/>
          <a:p>
            <a:r>
              <a:rPr kumimoji="1" lang="ja-JP" altLang="en-US" sz="3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漫画</a:t>
            </a: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のセリフの</a:t>
            </a:r>
            <a:br>
              <a:rPr lang="en-US" altLang="ja-JP"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マルチモーダルな感情推定手法</a:t>
            </a:r>
            <a:endParaRPr lang="ja-JP" altLang="en-US" dirty="0">
              <a:solidFill>
                <a:schemeClr val="tx1"/>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grpSp>
        <p:nvGrpSpPr>
          <p:cNvPr id="52" name="グループ化 51">
            <a:extLst>
              <a:ext uri="{FF2B5EF4-FFF2-40B4-BE49-F238E27FC236}">
                <a16:creationId xmlns:a16="http://schemas.microsoft.com/office/drawing/2014/main" id="{89C248A8-F98A-4497-801A-6FB802917727}"/>
              </a:ext>
            </a:extLst>
          </p:cNvPr>
          <p:cNvGrpSpPr/>
          <p:nvPr/>
        </p:nvGrpSpPr>
        <p:grpSpPr>
          <a:xfrm>
            <a:off x="343277" y="2743152"/>
            <a:ext cx="8455065" cy="2986664"/>
            <a:chOff x="343277" y="2743152"/>
            <a:chExt cx="8455065" cy="2986664"/>
          </a:xfrm>
        </p:grpSpPr>
        <p:grpSp>
          <p:nvGrpSpPr>
            <p:cNvPr id="15" name="グループ化 14">
              <a:extLst>
                <a:ext uri="{FF2B5EF4-FFF2-40B4-BE49-F238E27FC236}">
                  <a16:creationId xmlns:a16="http://schemas.microsoft.com/office/drawing/2014/main" id="{97C9E06C-E9C6-49BE-ADF1-B5C860DF2C14}"/>
                </a:ext>
              </a:extLst>
            </p:cNvPr>
            <p:cNvGrpSpPr/>
            <p:nvPr/>
          </p:nvGrpSpPr>
          <p:grpSpPr>
            <a:xfrm>
              <a:off x="343277" y="2743152"/>
              <a:ext cx="8455065" cy="2986664"/>
              <a:chOff x="389533" y="2003255"/>
              <a:chExt cx="8455065" cy="2986664"/>
            </a:xfrm>
          </p:grpSpPr>
          <p:grpSp>
            <p:nvGrpSpPr>
              <p:cNvPr id="16" name="グループ化 15">
                <a:extLst>
                  <a:ext uri="{FF2B5EF4-FFF2-40B4-BE49-F238E27FC236}">
                    <a16:creationId xmlns:a16="http://schemas.microsoft.com/office/drawing/2014/main" id="{45225CD5-829B-447D-8E8D-E00F5596DDC1}"/>
                  </a:ext>
                </a:extLst>
              </p:cNvPr>
              <p:cNvGrpSpPr/>
              <p:nvPr/>
            </p:nvGrpSpPr>
            <p:grpSpPr>
              <a:xfrm>
                <a:off x="389533" y="2003255"/>
                <a:ext cx="8455065" cy="2251320"/>
                <a:chOff x="389533" y="2003255"/>
                <a:chExt cx="8455065" cy="2251320"/>
              </a:xfrm>
            </p:grpSpPr>
            <p:grpSp>
              <p:nvGrpSpPr>
                <p:cNvPr id="18" name="グループ化 17">
                  <a:extLst>
                    <a:ext uri="{FF2B5EF4-FFF2-40B4-BE49-F238E27FC236}">
                      <a16:creationId xmlns:a16="http://schemas.microsoft.com/office/drawing/2014/main" id="{077530AA-58F6-41E9-8375-1498B2A9AE81}"/>
                    </a:ext>
                  </a:extLst>
                </p:cNvPr>
                <p:cNvGrpSpPr/>
                <p:nvPr/>
              </p:nvGrpSpPr>
              <p:grpSpPr>
                <a:xfrm>
                  <a:off x="2425147" y="2003255"/>
                  <a:ext cx="6419451" cy="2251320"/>
                  <a:chOff x="856060" y="2918947"/>
                  <a:chExt cx="7629162" cy="2675569"/>
                </a:xfrm>
              </p:grpSpPr>
              <p:sp>
                <p:nvSpPr>
                  <p:cNvPr id="27" name="正方形/長方形 26">
                    <a:extLst>
                      <a:ext uri="{FF2B5EF4-FFF2-40B4-BE49-F238E27FC236}">
                        <a16:creationId xmlns:a16="http://schemas.microsoft.com/office/drawing/2014/main" id="{77C90072-781A-4792-8179-B1564D787F8A}"/>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28" name="正方形/長方形 27">
                    <a:extLst>
                      <a:ext uri="{FF2B5EF4-FFF2-40B4-BE49-F238E27FC236}">
                        <a16:creationId xmlns:a16="http://schemas.microsoft.com/office/drawing/2014/main" id="{8F157C68-D54F-495A-97BB-C17DD707ECBB}"/>
                      </a:ext>
                    </a:extLst>
                  </p:cNvPr>
                  <p:cNvSpPr/>
                  <p:nvPr/>
                </p:nvSpPr>
                <p:spPr>
                  <a:xfrm>
                    <a:off x="6874631" y="3760627"/>
                    <a:ext cx="1610591"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29" name="テキスト ボックス 28">
                    <a:extLst>
                      <a:ext uri="{FF2B5EF4-FFF2-40B4-BE49-F238E27FC236}">
                        <a16:creationId xmlns:a16="http://schemas.microsoft.com/office/drawing/2014/main" id="{93A392EA-CED8-43D0-A9E7-BFC408A295D2}"/>
                      </a:ext>
                    </a:extLst>
                  </p:cNvPr>
                  <p:cNvSpPr txBox="1"/>
                  <p:nvPr/>
                </p:nvSpPr>
                <p:spPr>
                  <a:xfrm>
                    <a:off x="970360" y="3193594"/>
                    <a:ext cx="1314449" cy="548663"/>
                  </a:xfrm>
                  <a:prstGeom prst="rect">
                    <a:avLst/>
                  </a:prstGeom>
                  <a:noFill/>
                </p:spPr>
                <p:txBody>
                  <a:bodyPr wrap="square" rtlCol="0">
                    <a:spAutoFit/>
                  </a:bodyPr>
                  <a:lstStyle/>
                  <a:p>
                    <a:pPr algn="ctr"/>
                    <a:r>
                      <a:rPr kumimoji="1" lang="ja-JP" altLang="en-US" sz="2400" dirty="0"/>
                      <a:t>入力</a:t>
                    </a:r>
                  </a:p>
                </p:txBody>
              </p:sp>
              <p:sp>
                <p:nvSpPr>
                  <p:cNvPr id="30" name="テキスト ボックス 29">
                    <a:extLst>
                      <a:ext uri="{FF2B5EF4-FFF2-40B4-BE49-F238E27FC236}">
                        <a16:creationId xmlns:a16="http://schemas.microsoft.com/office/drawing/2014/main" id="{80BDBBDE-AEE1-4D99-A7D5-8E00EAE4AB27}"/>
                      </a:ext>
                    </a:extLst>
                  </p:cNvPr>
                  <p:cNvSpPr txBox="1"/>
                  <p:nvPr/>
                </p:nvSpPr>
                <p:spPr>
                  <a:xfrm>
                    <a:off x="7022701" y="3217640"/>
                    <a:ext cx="1314449" cy="548663"/>
                  </a:xfrm>
                  <a:prstGeom prst="rect">
                    <a:avLst/>
                  </a:prstGeom>
                  <a:noFill/>
                </p:spPr>
                <p:txBody>
                  <a:bodyPr wrap="square" rtlCol="0">
                    <a:spAutoFit/>
                  </a:bodyPr>
                  <a:lstStyle/>
                  <a:p>
                    <a:pPr algn="ctr"/>
                    <a:r>
                      <a:rPr kumimoji="1" lang="ja-JP" altLang="en-US" sz="2400" dirty="0"/>
                      <a:t>出力</a:t>
                    </a:r>
                  </a:p>
                </p:txBody>
              </p:sp>
              <p:sp>
                <p:nvSpPr>
                  <p:cNvPr id="31" name="正方形/長方形 30">
                    <a:extLst>
                      <a:ext uri="{FF2B5EF4-FFF2-40B4-BE49-F238E27FC236}">
                        <a16:creationId xmlns:a16="http://schemas.microsoft.com/office/drawing/2014/main" id="{BF08747C-29B1-40C6-8595-969C865E56D3}"/>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2" name="直線矢印コネクタ 31">
                    <a:extLst>
                      <a:ext uri="{FF2B5EF4-FFF2-40B4-BE49-F238E27FC236}">
                        <a16:creationId xmlns:a16="http://schemas.microsoft.com/office/drawing/2014/main" id="{825DB449-C35D-4E1D-A9C5-7F6F6341710B}"/>
                      </a:ext>
                    </a:extLst>
                  </p:cNvPr>
                  <p:cNvCxnSpPr>
                    <a:stCxn id="27" idx="3"/>
                    <a:endCxn id="31"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E4A22A55-552F-4914-BA44-F9426770B560}"/>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4" name="直線矢印コネクタ 33">
                    <a:extLst>
                      <a:ext uri="{FF2B5EF4-FFF2-40B4-BE49-F238E27FC236}">
                        <a16:creationId xmlns:a16="http://schemas.microsoft.com/office/drawing/2014/main" id="{5AAC57BD-4146-4447-A012-DCB227D3E38A}"/>
                      </a:ext>
                    </a:extLst>
                  </p:cNvPr>
                  <p:cNvCxnSpPr>
                    <a:cxnSpLocks/>
                    <a:stCxn id="31" idx="3"/>
                    <a:endCxn id="3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9576367-9B45-47C6-8B6E-7E2E6378C5FC}"/>
                      </a:ext>
                    </a:extLst>
                  </p:cNvPr>
                  <p:cNvCxnSpPr>
                    <a:cxnSpLocks/>
                    <a:stCxn id="33" idx="6"/>
                    <a:endCxn id="36"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222CC43A-8F3A-4133-8586-3D89D26C0890}"/>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37" name="直線矢印コネクタ 36">
                    <a:extLst>
                      <a:ext uri="{FF2B5EF4-FFF2-40B4-BE49-F238E27FC236}">
                        <a16:creationId xmlns:a16="http://schemas.microsoft.com/office/drawing/2014/main" id="{07892452-0A05-495E-95DC-DDDA7C8E4C52}"/>
                      </a:ext>
                    </a:extLst>
                  </p:cNvPr>
                  <p:cNvCxnSpPr>
                    <a:cxnSpLocks/>
                    <a:stCxn id="36" idx="3"/>
                    <a:endCxn id="28" idx="1"/>
                  </p:cNvCxnSpPr>
                  <p:nvPr/>
                </p:nvCxnSpPr>
                <p:spPr>
                  <a:xfrm flipV="1">
                    <a:off x="6557240" y="4051000"/>
                    <a:ext cx="31739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D5ABB66F-2438-4282-9A12-EDF0BD4A94DC}"/>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39" name="正方形/長方形 38">
                    <a:extLst>
                      <a:ext uri="{FF2B5EF4-FFF2-40B4-BE49-F238E27FC236}">
                        <a16:creationId xmlns:a16="http://schemas.microsoft.com/office/drawing/2014/main" id="{FAC76620-E89F-4D2F-BB94-F09E0202BC5E}"/>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0" name="直線矢印コネクタ 39">
                    <a:extLst>
                      <a:ext uri="{FF2B5EF4-FFF2-40B4-BE49-F238E27FC236}">
                        <a16:creationId xmlns:a16="http://schemas.microsoft.com/office/drawing/2014/main" id="{0A9B0A1B-9862-443A-B70A-A26C673F737A}"/>
                      </a:ext>
                    </a:extLst>
                  </p:cNvPr>
                  <p:cNvCxnSpPr>
                    <a:cxnSpLocks/>
                    <a:stCxn id="38" idx="3"/>
                    <a:endCxn id="39" idx="1"/>
                  </p:cNvCxnSpPr>
                  <p:nvPr/>
                </p:nvCxnSpPr>
                <p:spPr>
                  <a:xfrm>
                    <a:off x="2351485" y="5304144"/>
                    <a:ext cx="552017" cy="0"/>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カギ線 40">
                    <a:extLst>
                      <a:ext uri="{FF2B5EF4-FFF2-40B4-BE49-F238E27FC236}">
                        <a16:creationId xmlns:a16="http://schemas.microsoft.com/office/drawing/2014/main" id="{13B2927C-E23A-48B7-A95E-3E7AD5CF26A5}"/>
                      </a:ext>
                    </a:extLst>
                  </p:cNvPr>
                  <p:cNvCxnSpPr>
                    <a:cxnSpLocks/>
                    <a:stCxn id="39" idx="3"/>
                  </p:cNvCxnSpPr>
                  <p:nvPr/>
                </p:nvCxnSpPr>
                <p:spPr>
                  <a:xfrm flipV="1">
                    <a:off x="4514093" y="4292199"/>
                    <a:ext cx="399895" cy="1011945"/>
                  </a:xfrm>
                  <a:prstGeom prst="bentConnector2">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FDC8B6E-185E-4368-BF69-8681EA4BECC8}"/>
                      </a:ext>
                    </a:extLst>
                  </p:cNvPr>
                  <p:cNvSpPr txBox="1"/>
                  <p:nvPr/>
                </p:nvSpPr>
                <p:spPr>
                  <a:xfrm>
                    <a:off x="2703554" y="2918947"/>
                    <a:ext cx="2010486" cy="475509"/>
                  </a:xfrm>
                  <a:prstGeom prst="rect">
                    <a:avLst/>
                  </a:prstGeom>
                  <a:noFill/>
                </p:spPr>
                <p:txBody>
                  <a:bodyPr wrap="square" rtlCol="0">
                    <a:spAutoFit/>
                  </a:bodyPr>
                  <a:lstStyle/>
                  <a:p>
                    <a:pPr algn="ctr"/>
                    <a:r>
                      <a:rPr kumimoji="1" lang="ja-JP" altLang="en-US" sz="2000" dirty="0"/>
                      <a:t>分散表現化</a:t>
                    </a:r>
                  </a:p>
                </p:txBody>
              </p:sp>
              <p:sp>
                <p:nvSpPr>
                  <p:cNvPr id="43" name="テキスト ボックス 42">
                    <a:extLst>
                      <a:ext uri="{FF2B5EF4-FFF2-40B4-BE49-F238E27FC236}">
                        <a16:creationId xmlns:a16="http://schemas.microsoft.com/office/drawing/2014/main" id="{A07F6DBF-100B-4F6C-A415-DCEB592107E4}"/>
                      </a:ext>
                    </a:extLst>
                  </p:cNvPr>
                  <p:cNvSpPr txBox="1"/>
                  <p:nvPr/>
                </p:nvSpPr>
                <p:spPr>
                  <a:xfrm>
                    <a:off x="2563475" y="3229007"/>
                    <a:ext cx="2290643" cy="438931"/>
                  </a:xfrm>
                  <a:prstGeom prst="rect">
                    <a:avLst/>
                  </a:prstGeom>
                  <a:noFill/>
                </p:spPr>
                <p:txBody>
                  <a:bodyPr wrap="square" rtlCol="0">
                    <a:spAutoFit/>
                  </a:bodyPr>
                  <a:lstStyle/>
                  <a:p>
                    <a:pPr algn="ctr"/>
                    <a:r>
                      <a:rPr kumimoji="1" lang="ja-JP" altLang="en-US" dirty="0"/>
                      <a:t>（エンコーダ）</a:t>
                    </a:r>
                  </a:p>
                </p:txBody>
              </p:sp>
            </p:grpSp>
            <p:grpSp>
              <p:nvGrpSpPr>
                <p:cNvPr id="19" name="グループ化 18">
                  <a:extLst>
                    <a:ext uri="{FF2B5EF4-FFF2-40B4-BE49-F238E27FC236}">
                      <a16:creationId xmlns:a16="http://schemas.microsoft.com/office/drawing/2014/main" id="{BE8E5CC3-2BD7-4108-A279-58EE06EC89B6}"/>
                    </a:ext>
                  </a:extLst>
                </p:cNvPr>
                <p:cNvGrpSpPr/>
                <p:nvPr/>
              </p:nvGrpSpPr>
              <p:grpSpPr>
                <a:xfrm>
                  <a:off x="389533" y="2835004"/>
                  <a:ext cx="1874123" cy="1296043"/>
                  <a:chOff x="1960073" y="1758243"/>
                  <a:chExt cx="1874123" cy="1296043"/>
                </a:xfrm>
              </p:grpSpPr>
              <p:sp>
                <p:nvSpPr>
                  <p:cNvPr id="25" name="正方形/長方形 24">
                    <a:extLst>
                      <a:ext uri="{FF2B5EF4-FFF2-40B4-BE49-F238E27FC236}">
                        <a16:creationId xmlns:a16="http://schemas.microsoft.com/office/drawing/2014/main" id="{FB69EC7A-A6B1-4831-BE2D-AB4C27BAA87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descr="スポーツゲーム が含まれている画像&#10;&#10;自動的に生成された説明">
                    <a:extLst>
                      <a:ext uri="{FF2B5EF4-FFF2-40B4-BE49-F238E27FC236}">
                        <a16:creationId xmlns:a16="http://schemas.microsoft.com/office/drawing/2014/main" id="{229182DA-4973-40F0-870B-DB948BD4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20" name="テキスト ボックス 19">
                  <a:extLst>
                    <a:ext uri="{FF2B5EF4-FFF2-40B4-BE49-F238E27FC236}">
                      <a16:creationId xmlns:a16="http://schemas.microsoft.com/office/drawing/2014/main" id="{B2D500CF-DF82-4092-9ECE-6B8E3776E059}"/>
                    </a:ext>
                  </a:extLst>
                </p:cNvPr>
                <p:cNvSpPr txBox="1"/>
                <p:nvPr/>
              </p:nvSpPr>
              <p:spPr>
                <a:xfrm>
                  <a:off x="769970" y="2254586"/>
                  <a:ext cx="1106025" cy="461665"/>
                </a:xfrm>
                <a:prstGeom prst="rect">
                  <a:avLst/>
                </a:prstGeom>
                <a:noFill/>
              </p:spPr>
              <p:txBody>
                <a:bodyPr wrap="square" rtlCol="0">
                  <a:spAutoFit/>
                </a:bodyPr>
                <a:lstStyle/>
                <a:p>
                  <a:pPr algn="ctr"/>
                  <a:r>
                    <a:rPr kumimoji="1" lang="ja-JP" altLang="en-US" sz="2400" dirty="0"/>
                    <a:t>データ</a:t>
                  </a:r>
                </a:p>
              </p:txBody>
            </p:sp>
            <p:sp>
              <p:nvSpPr>
                <p:cNvPr id="22" name="テキスト ボックス 21">
                  <a:extLst>
                    <a:ext uri="{FF2B5EF4-FFF2-40B4-BE49-F238E27FC236}">
                      <a16:creationId xmlns:a16="http://schemas.microsoft.com/office/drawing/2014/main" id="{0AD617B8-9818-491F-B8E7-CFF0EB94AA26}"/>
                    </a:ext>
                  </a:extLst>
                </p:cNvPr>
                <p:cNvSpPr txBox="1"/>
                <p:nvPr/>
              </p:nvSpPr>
              <p:spPr>
                <a:xfrm>
                  <a:off x="2088867" y="3218109"/>
                  <a:ext cx="1927429" cy="369332"/>
                </a:xfrm>
                <a:prstGeom prst="rect">
                  <a:avLst/>
                </a:prstGeom>
                <a:noFill/>
              </p:spPr>
              <p:txBody>
                <a:bodyPr wrap="square" rtlCol="0">
                  <a:spAutoFit/>
                </a:bodyPr>
                <a:lstStyle/>
                <a:p>
                  <a:pPr algn="ctr"/>
                  <a:r>
                    <a:rPr kumimoji="1" lang="en-US" altLang="ja-JP" dirty="0"/>
                    <a:t>‘</a:t>
                  </a:r>
                  <a:r>
                    <a:rPr kumimoji="1" lang="ja-JP" altLang="en-US" dirty="0"/>
                    <a:t>キャー！</a:t>
                  </a:r>
                  <a:r>
                    <a:rPr kumimoji="1" lang="en-US" altLang="ja-JP" dirty="0"/>
                    <a:t>’</a:t>
                  </a:r>
                  <a:endParaRPr kumimoji="1" lang="ja-JP" altLang="en-US" dirty="0"/>
                </a:p>
              </p:txBody>
            </p:sp>
          </p:grpSp>
          <p:sp>
            <p:nvSpPr>
              <p:cNvPr id="17" name="正方形/長方形 16">
                <a:extLst>
                  <a:ext uri="{FF2B5EF4-FFF2-40B4-BE49-F238E27FC236}">
                    <a16:creationId xmlns:a16="http://schemas.microsoft.com/office/drawing/2014/main" id="{279E2E65-1E3D-4504-88AB-21F9F25B6BC2}"/>
                  </a:ext>
                </a:extLst>
              </p:cNvPr>
              <p:cNvSpPr/>
              <p:nvPr/>
            </p:nvSpPr>
            <p:spPr>
              <a:xfrm>
                <a:off x="4936597" y="4574421"/>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grpSp>
        <p:sp>
          <p:nvSpPr>
            <p:cNvPr id="44" name="正方形/長方形 43">
              <a:extLst>
                <a:ext uri="{FF2B5EF4-FFF2-40B4-BE49-F238E27FC236}">
                  <a16:creationId xmlns:a16="http://schemas.microsoft.com/office/drawing/2014/main" id="{790DF6EE-A030-4327-B82B-1F6F5237765C}"/>
                </a:ext>
              </a:extLst>
            </p:cNvPr>
            <p:cNvSpPr/>
            <p:nvPr/>
          </p:nvSpPr>
          <p:spPr>
            <a:xfrm>
              <a:off x="2378892" y="4505812"/>
              <a:ext cx="1258304" cy="488660"/>
            </a:xfrm>
            <a:prstGeom prst="rect">
              <a:avLst/>
            </a:prstGeom>
            <a:solidFill>
              <a:schemeClr val="bg1">
                <a:lumMod val="95000"/>
                <a:lumOff val="5000"/>
                <a:alpha val="84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9998174F-95F3-4EC2-8B13-3F891718CF6E}"/>
                </a:ext>
              </a:extLst>
            </p:cNvPr>
            <p:cNvSpPr/>
            <p:nvPr/>
          </p:nvSpPr>
          <p:spPr>
            <a:xfrm>
              <a:off x="4086161" y="4504207"/>
              <a:ext cx="1370730" cy="488660"/>
            </a:xfrm>
            <a:prstGeom prst="rect">
              <a:avLst/>
            </a:prstGeom>
            <a:solidFill>
              <a:schemeClr val="bg1">
                <a:lumMod val="95000"/>
                <a:lumOff val="5000"/>
                <a:alpha val="84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E958F323-ECDE-483A-8F5D-4B31EA4DD744}"/>
                </a:ext>
              </a:extLst>
            </p:cNvPr>
            <p:cNvSpPr/>
            <p:nvPr/>
          </p:nvSpPr>
          <p:spPr>
            <a:xfrm>
              <a:off x="5590900" y="3492747"/>
              <a:ext cx="404955" cy="405909"/>
            </a:xfrm>
            <a:prstGeom prst="ellipse">
              <a:avLst/>
            </a:prstGeom>
            <a:solidFill>
              <a:schemeClr val="bg1">
                <a:lumMod val="95000"/>
                <a:lumOff val="5000"/>
                <a:alpha val="84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b="1" dirty="0"/>
            </a:p>
          </p:txBody>
        </p:sp>
        <p:cxnSp>
          <p:nvCxnSpPr>
            <p:cNvPr id="50" name="直線矢印コネクタ 49">
              <a:extLst>
                <a:ext uri="{FF2B5EF4-FFF2-40B4-BE49-F238E27FC236}">
                  <a16:creationId xmlns:a16="http://schemas.microsoft.com/office/drawing/2014/main" id="{5F71863E-E33F-4ABF-BB82-356DF51DB3B1}"/>
                </a:ext>
              </a:extLst>
            </p:cNvPr>
            <p:cNvCxnSpPr>
              <a:stCxn id="31" idx="3"/>
              <a:endCxn id="36" idx="1"/>
            </p:cNvCxnSpPr>
            <p:nvPr/>
          </p:nvCxnSpPr>
          <p:spPr>
            <a:xfrm>
              <a:off x="5456891" y="3695702"/>
              <a:ext cx="70045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41DD164E-C948-4B38-B4F4-A16AC1438E85}"/>
                </a:ext>
              </a:extLst>
            </p:cNvPr>
            <p:cNvSpPr/>
            <p:nvPr/>
          </p:nvSpPr>
          <p:spPr>
            <a:xfrm>
              <a:off x="1978622" y="3636653"/>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652570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92506"/>
          </a:xfrm>
        </p:spPr>
        <p:txBody>
          <a:bodyPr>
            <a:noAutofit/>
          </a:bodyPr>
          <a:lstStyle/>
          <a:p>
            <a:r>
              <a:rPr kumimoji="1" lang="ja-JP" altLang="en-US" sz="3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漫画</a:t>
            </a: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のセリフの</a:t>
            </a:r>
            <a:br>
              <a:rPr lang="en-US" altLang="ja-JP"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マルチモーダルな感情推定手法</a:t>
            </a:r>
            <a:endParaRPr lang="ja-JP" altLang="en-US" dirty="0">
              <a:solidFill>
                <a:schemeClr val="tx1"/>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grpSp>
        <p:nvGrpSpPr>
          <p:cNvPr id="15" name="グループ化 14">
            <a:extLst>
              <a:ext uri="{FF2B5EF4-FFF2-40B4-BE49-F238E27FC236}">
                <a16:creationId xmlns:a16="http://schemas.microsoft.com/office/drawing/2014/main" id="{97C9E06C-E9C6-49BE-ADF1-B5C860DF2C14}"/>
              </a:ext>
            </a:extLst>
          </p:cNvPr>
          <p:cNvGrpSpPr/>
          <p:nvPr/>
        </p:nvGrpSpPr>
        <p:grpSpPr>
          <a:xfrm>
            <a:off x="343277" y="2743152"/>
            <a:ext cx="8455065" cy="2986664"/>
            <a:chOff x="389533" y="2003255"/>
            <a:chExt cx="8455065" cy="2986664"/>
          </a:xfrm>
        </p:grpSpPr>
        <p:grpSp>
          <p:nvGrpSpPr>
            <p:cNvPr id="16" name="グループ化 15">
              <a:extLst>
                <a:ext uri="{FF2B5EF4-FFF2-40B4-BE49-F238E27FC236}">
                  <a16:creationId xmlns:a16="http://schemas.microsoft.com/office/drawing/2014/main" id="{45225CD5-829B-447D-8E8D-E00F5596DDC1}"/>
                </a:ext>
              </a:extLst>
            </p:cNvPr>
            <p:cNvGrpSpPr/>
            <p:nvPr/>
          </p:nvGrpSpPr>
          <p:grpSpPr>
            <a:xfrm>
              <a:off x="389533" y="2003255"/>
              <a:ext cx="8455065" cy="2975931"/>
              <a:chOff x="389533" y="2003255"/>
              <a:chExt cx="8455065" cy="2975931"/>
            </a:xfrm>
          </p:grpSpPr>
          <p:grpSp>
            <p:nvGrpSpPr>
              <p:cNvPr id="18" name="グループ化 17">
                <a:extLst>
                  <a:ext uri="{FF2B5EF4-FFF2-40B4-BE49-F238E27FC236}">
                    <a16:creationId xmlns:a16="http://schemas.microsoft.com/office/drawing/2014/main" id="{077530AA-58F6-41E9-8375-1498B2A9AE81}"/>
                  </a:ext>
                </a:extLst>
              </p:cNvPr>
              <p:cNvGrpSpPr/>
              <p:nvPr/>
            </p:nvGrpSpPr>
            <p:grpSpPr>
              <a:xfrm>
                <a:off x="2425147" y="2003255"/>
                <a:ext cx="6419451" cy="2251320"/>
                <a:chOff x="856060" y="2918947"/>
                <a:chExt cx="7629162" cy="2675569"/>
              </a:xfrm>
            </p:grpSpPr>
            <p:sp>
              <p:nvSpPr>
                <p:cNvPr id="27" name="正方形/長方形 26">
                  <a:extLst>
                    <a:ext uri="{FF2B5EF4-FFF2-40B4-BE49-F238E27FC236}">
                      <a16:creationId xmlns:a16="http://schemas.microsoft.com/office/drawing/2014/main" id="{77C90072-781A-4792-8179-B1564D787F8A}"/>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28" name="正方形/長方形 27">
                  <a:extLst>
                    <a:ext uri="{FF2B5EF4-FFF2-40B4-BE49-F238E27FC236}">
                      <a16:creationId xmlns:a16="http://schemas.microsoft.com/office/drawing/2014/main" id="{8F157C68-D54F-495A-97BB-C17DD707ECBB}"/>
                    </a:ext>
                  </a:extLst>
                </p:cNvPr>
                <p:cNvSpPr/>
                <p:nvPr/>
              </p:nvSpPr>
              <p:spPr>
                <a:xfrm>
                  <a:off x="6874631" y="3760627"/>
                  <a:ext cx="1610591"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29" name="テキスト ボックス 28">
                  <a:extLst>
                    <a:ext uri="{FF2B5EF4-FFF2-40B4-BE49-F238E27FC236}">
                      <a16:creationId xmlns:a16="http://schemas.microsoft.com/office/drawing/2014/main" id="{93A392EA-CED8-43D0-A9E7-BFC408A295D2}"/>
                    </a:ext>
                  </a:extLst>
                </p:cNvPr>
                <p:cNvSpPr txBox="1"/>
                <p:nvPr/>
              </p:nvSpPr>
              <p:spPr>
                <a:xfrm>
                  <a:off x="970360" y="3193594"/>
                  <a:ext cx="1314449" cy="548663"/>
                </a:xfrm>
                <a:prstGeom prst="rect">
                  <a:avLst/>
                </a:prstGeom>
                <a:noFill/>
              </p:spPr>
              <p:txBody>
                <a:bodyPr wrap="square" rtlCol="0">
                  <a:spAutoFit/>
                </a:bodyPr>
                <a:lstStyle/>
                <a:p>
                  <a:pPr algn="ctr"/>
                  <a:r>
                    <a:rPr kumimoji="1" lang="ja-JP" altLang="en-US" sz="2400" dirty="0"/>
                    <a:t>入力</a:t>
                  </a:r>
                </a:p>
              </p:txBody>
            </p:sp>
            <p:sp>
              <p:nvSpPr>
                <p:cNvPr id="30" name="テキスト ボックス 29">
                  <a:extLst>
                    <a:ext uri="{FF2B5EF4-FFF2-40B4-BE49-F238E27FC236}">
                      <a16:creationId xmlns:a16="http://schemas.microsoft.com/office/drawing/2014/main" id="{80BDBBDE-AEE1-4D99-A7D5-8E00EAE4AB27}"/>
                    </a:ext>
                  </a:extLst>
                </p:cNvPr>
                <p:cNvSpPr txBox="1"/>
                <p:nvPr/>
              </p:nvSpPr>
              <p:spPr>
                <a:xfrm>
                  <a:off x="7022701" y="3217640"/>
                  <a:ext cx="1314449" cy="548663"/>
                </a:xfrm>
                <a:prstGeom prst="rect">
                  <a:avLst/>
                </a:prstGeom>
                <a:noFill/>
              </p:spPr>
              <p:txBody>
                <a:bodyPr wrap="square" rtlCol="0">
                  <a:spAutoFit/>
                </a:bodyPr>
                <a:lstStyle/>
                <a:p>
                  <a:pPr algn="ctr"/>
                  <a:r>
                    <a:rPr kumimoji="1" lang="ja-JP" altLang="en-US" sz="2400" dirty="0"/>
                    <a:t>出力</a:t>
                  </a:r>
                </a:p>
              </p:txBody>
            </p:sp>
            <p:sp>
              <p:nvSpPr>
                <p:cNvPr id="31" name="正方形/長方形 30">
                  <a:extLst>
                    <a:ext uri="{FF2B5EF4-FFF2-40B4-BE49-F238E27FC236}">
                      <a16:creationId xmlns:a16="http://schemas.microsoft.com/office/drawing/2014/main" id="{BF08747C-29B1-40C6-8595-969C865E56D3}"/>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2" name="直線矢印コネクタ 31">
                  <a:extLst>
                    <a:ext uri="{FF2B5EF4-FFF2-40B4-BE49-F238E27FC236}">
                      <a16:creationId xmlns:a16="http://schemas.microsoft.com/office/drawing/2014/main" id="{825DB449-C35D-4E1D-A9C5-7F6F6341710B}"/>
                    </a:ext>
                  </a:extLst>
                </p:cNvPr>
                <p:cNvCxnSpPr>
                  <a:stCxn id="27" idx="3"/>
                  <a:endCxn id="31"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E4A22A55-552F-4914-BA44-F9426770B560}"/>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4" name="直線矢印コネクタ 33">
                  <a:extLst>
                    <a:ext uri="{FF2B5EF4-FFF2-40B4-BE49-F238E27FC236}">
                      <a16:creationId xmlns:a16="http://schemas.microsoft.com/office/drawing/2014/main" id="{5AAC57BD-4146-4447-A012-DCB227D3E38A}"/>
                    </a:ext>
                  </a:extLst>
                </p:cNvPr>
                <p:cNvCxnSpPr>
                  <a:cxnSpLocks/>
                  <a:stCxn id="31" idx="3"/>
                  <a:endCxn id="3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9576367-9B45-47C6-8B6E-7E2E6378C5FC}"/>
                    </a:ext>
                  </a:extLst>
                </p:cNvPr>
                <p:cNvCxnSpPr>
                  <a:cxnSpLocks/>
                  <a:stCxn id="33" idx="6"/>
                  <a:endCxn id="36"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222CC43A-8F3A-4133-8586-3D89D26C0890}"/>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37" name="直線矢印コネクタ 36">
                  <a:extLst>
                    <a:ext uri="{FF2B5EF4-FFF2-40B4-BE49-F238E27FC236}">
                      <a16:creationId xmlns:a16="http://schemas.microsoft.com/office/drawing/2014/main" id="{07892452-0A05-495E-95DC-DDDA7C8E4C52}"/>
                    </a:ext>
                  </a:extLst>
                </p:cNvPr>
                <p:cNvCxnSpPr>
                  <a:cxnSpLocks/>
                  <a:stCxn id="36" idx="3"/>
                  <a:endCxn id="28" idx="1"/>
                </p:cNvCxnSpPr>
                <p:nvPr/>
              </p:nvCxnSpPr>
              <p:spPr>
                <a:xfrm flipV="1">
                  <a:off x="6557240" y="4051000"/>
                  <a:ext cx="31739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D5ABB66F-2438-4282-9A12-EDF0BD4A94DC}"/>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39" name="正方形/長方形 38">
                  <a:extLst>
                    <a:ext uri="{FF2B5EF4-FFF2-40B4-BE49-F238E27FC236}">
                      <a16:creationId xmlns:a16="http://schemas.microsoft.com/office/drawing/2014/main" id="{FAC76620-E89F-4D2F-BB94-F09E0202BC5E}"/>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0" name="直線矢印コネクタ 39">
                  <a:extLst>
                    <a:ext uri="{FF2B5EF4-FFF2-40B4-BE49-F238E27FC236}">
                      <a16:creationId xmlns:a16="http://schemas.microsoft.com/office/drawing/2014/main" id="{0A9B0A1B-9862-443A-B70A-A26C673F737A}"/>
                    </a:ext>
                  </a:extLst>
                </p:cNvPr>
                <p:cNvCxnSpPr>
                  <a:cxnSpLocks/>
                  <a:stCxn id="38" idx="3"/>
                  <a:endCxn id="39"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カギ線 40">
                  <a:extLst>
                    <a:ext uri="{FF2B5EF4-FFF2-40B4-BE49-F238E27FC236}">
                      <a16:creationId xmlns:a16="http://schemas.microsoft.com/office/drawing/2014/main" id="{13B2927C-E23A-48B7-A95E-3E7AD5CF26A5}"/>
                    </a:ext>
                  </a:extLst>
                </p:cNvPr>
                <p:cNvCxnSpPr>
                  <a:cxnSpLocks/>
                  <a:stCxn id="39"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FDC8B6E-185E-4368-BF69-8681EA4BECC8}"/>
                    </a:ext>
                  </a:extLst>
                </p:cNvPr>
                <p:cNvSpPr txBox="1"/>
                <p:nvPr/>
              </p:nvSpPr>
              <p:spPr>
                <a:xfrm>
                  <a:off x="2703554" y="2918947"/>
                  <a:ext cx="2010486" cy="475509"/>
                </a:xfrm>
                <a:prstGeom prst="rect">
                  <a:avLst/>
                </a:prstGeom>
                <a:noFill/>
              </p:spPr>
              <p:txBody>
                <a:bodyPr wrap="square" rtlCol="0">
                  <a:spAutoFit/>
                </a:bodyPr>
                <a:lstStyle/>
                <a:p>
                  <a:pPr algn="ctr"/>
                  <a:r>
                    <a:rPr kumimoji="1" lang="ja-JP" altLang="en-US" sz="2000" dirty="0"/>
                    <a:t>分散表現化</a:t>
                  </a:r>
                </a:p>
              </p:txBody>
            </p:sp>
            <p:sp>
              <p:nvSpPr>
                <p:cNvPr id="43" name="テキスト ボックス 42">
                  <a:extLst>
                    <a:ext uri="{FF2B5EF4-FFF2-40B4-BE49-F238E27FC236}">
                      <a16:creationId xmlns:a16="http://schemas.microsoft.com/office/drawing/2014/main" id="{A07F6DBF-100B-4F6C-A415-DCEB592107E4}"/>
                    </a:ext>
                  </a:extLst>
                </p:cNvPr>
                <p:cNvSpPr txBox="1"/>
                <p:nvPr/>
              </p:nvSpPr>
              <p:spPr>
                <a:xfrm>
                  <a:off x="2563475" y="3229007"/>
                  <a:ext cx="2290643" cy="438931"/>
                </a:xfrm>
                <a:prstGeom prst="rect">
                  <a:avLst/>
                </a:prstGeom>
                <a:noFill/>
              </p:spPr>
              <p:txBody>
                <a:bodyPr wrap="square" rtlCol="0">
                  <a:spAutoFit/>
                </a:bodyPr>
                <a:lstStyle/>
                <a:p>
                  <a:pPr algn="ctr"/>
                  <a:r>
                    <a:rPr kumimoji="1" lang="ja-JP" altLang="en-US" dirty="0"/>
                    <a:t>（エンコーダ）</a:t>
                  </a:r>
                </a:p>
              </p:txBody>
            </p:sp>
          </p:grpSp>
          <p:grpSp>
            <p:nvGrpSpPr>
              <p:cNvPr id="19" name="グループ化 18">
                <a:extLst>
                  <a:ext uri="{FF2B5EF4-FFF2-40B4-BE49-F238E27FC236}">
                    <a16:creationId xmlns:a16="http://schemas.microsoft.com/office/drawing/2014/main" id="{BE8E5CC3-2BD7-4108-A279-58EE06EC89B6}"/>
                  </a:ext>
                </a:extLst>
              </p:cNvPr>
              <p:cNvGrpSpPr/>
              <p:nvPr/>
            </p:nvGrpSpPr>
            <p:grpSpPr>
              <a:xfrm>
                <a:off x="389533" y="2835004"/>
                <a:ext cx="1874123" cy="1296043"/>
                <a:chOff x="1960073" y="1758243"/>
                <a:chExt cx="1874123" cy="1296043"/>
              </a:xfrm>
            </p:grpSpPr>
            <p:sp>
              <p:nvSpPr>
                <p:cNvPr id="25" name="正方形/長方形 24">
                  <a:extLst>
                    <a:ext uri="{FF2B5EF4-FFF2-40B4-BE49-F238E27FC236}">
                      <a16:creationId xmlns:a16="http://schemas.microsoft.com/office/drawing/2014/main" id="{FB69EC7A-A6B1-4831-BE2D-AB4C27BAA87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descr="スポーツゲーム が含まれている画像&#10;&#10;自動的に生成された説明">
                  <a:extLst>
                    <a:ext uri="{FF2B5EF4-FFF2-40B4-BE49-F238E27FC236}">
                      <a16:creationId xmlns:a16="http://schemas.microsoft.com/office/drawing/2014/main" id="{229182DA-4973-40F0-870B-DB948BD4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20" name="テキスト ボックス 19">
                <a:extLst>
                  <a:ext uri="{FF2B5EF4-FFF2-40B4-BE49-F238E27FC236}">
                    <a16:creationId xmlns:a16="http://schemas.microsoft.com/office/drawing/2014/main" id="{B2D500CF-DF82-4092-9ECE-6B8E3776E059}"/>
                  </a:ext>
                </a:extLst>
              </p:cNvPr>
              <p:cNvSpPr txBox="1"/>
              <p:nvPr/>
            </p:nvSpPr>
            <p:spPr>
              <a:xfrm>
                <a:off x="769970" y="2254586"/>
                <a:ext cx="1106025" cy="461665"/>
              </a:xfrm>
              <a:prstGeom prst="rect">
                <a:avLst/>
              </a:prstGeom>
              <a:noFill/>
            </p:spPr>
            <p:txBody>
              <a:bodyPr wrap="square" rtlCol="0">
                <a:spAutoFit/>
              </a:bodyPr>
              <a:lstStyle/>
              <a:p>
                <a:pPr algn="ctr"/>
                <a:r>
                  <a:rPr kumimoji="1" lang="ja-JP" altLang="en-US" sz="2400" dirty="0"/>
                  <a:t>データ</a:t>
                </a:r>
              </a:p>
            </p:txBody>
          </p:sp>
          <p:grpSp>
            <p:nvGrpSpPr>
              <p:cNvPr id="21" name="グループ化 20">
                <a:extLst>
                  <a:ext uri="{FF2B5EF4-FFF2-40B4-BE49-F238E27FC236}">
                    <a16:creationId xmlns:a16="http://schemas.microsoft.com/office/drawing/2014/main" id="{89560CE8-FDC3-4F44-91D0-B861CC1FA21F}"/>
                  </a:ext>
                </a:extLst>
              </p:cNvPr>
              <p:cNvGrpSpPr/>
              <p:nvPr/>
            </p:nvGrpSpPr>
            <p:grpSpPr>
              <a:xfrm>
                <a:off x="2608987" y="4363279"/>
                <a:ext cx="890624" cy="615907"/>
                <a:chOff x="1960072" y="1758243"/>
                <a:chExt cx="1874124" cy="1296043"/>
              </a:xfrm>
            </p:grpSpPr>
            <p:sp>
              <p:nvSpPr>
                <p:cNvPr id="23" name="正方形/長方形 22">
                  <a:extLst>
                    <a:ext uri="{FF2B5EF4-FFF2-40B4-BE49-F238E27FC236}">
                      <a16:creationId xmlns:a16="http://schemas.microsoft.com/office/drawing/2014/main" id="{8DF385D4-3AC7-4D72-922B-ECEE6CA6D639}"/>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descr="スポーツゲーム が含まれている画像&#10;&#10;自動的に生成された説明">
                  <a:extLst>
                    <a:ext uri="{FF2B5EF4-FFF2-40B4-BE49-F238E27FC236}">
                      <a16:creationId xmlns:a16="http://schemas.microsoft.com/office/drawing/2014/main" id="{0A2FAABD-6EEC-4300-8F55-79A4892EC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2" y="1758243"/>
                  <a:ext cx="1866898" cy="1295399"/>
                </a:xfrm>
                <a:prstGeom prst="rect">
                  <a:avLst/>
                </a:prstGeom>
              </p:spPr>
            </p:pic>
          </p:grpSp>
          <p:sp>
            <p:nvSpPr>
              <p:cNvPr id="22" name="テキスト ボックス 21">
                <a:extLst>
                  <a:ext uri="{FF2B5EF4-FFF2-40B4-BE49-F238E27FC236}">
                    <a16:creationId xmlns:a16="http://schemas.microsoft.com/office/drawing/2014/main" id="{0AD617B8-9818-491F-B8E7-CFF0EB94AA26}"/>
                  </a:ext>
                </a:extLst>
              </p:cNvPr>
              <p:cNvSpPr txBox="1"/>
              <p:nvPr/>
            </p:nvSpPr>
            <p:spPr>
              <a:xfrm>
                <a:off x="2088867" y="3218109"/>
                <a:ext cx="1927429" cy="369332"/>
              </a:xfrm>
              <a:prstGeom prst="rect">
                <a:avLst/>
              </a:prstGeom>
              <a:noFill/>
            </p:spPr>
            <p:txBody>
              <a:bodyPr wrap="square" rtlCol="0">
                <a:spAutoFit/>
              </a:bodyPr>
              <a:lstStyle/>
              <a:p>
                <a:pPr algn="ctr"/>
                <a:r>
                  <a:rPr kumimoji="1" lang="en-US" altLang="ja-JP" dirty="0"/>
                  <a:t>‘</a:t>
                </a:r>
                <a:r>
                  <a:rPr kumimoji="1" lang="ja-JP" altLang="en-US" dirty="0"/>
                  <a:t>キャー！</a:t>
                </a:r>
                <a:r>
                  <a:rPr kumimoji="1" lang="en-US" altLang="ja-JP" dirty="0"/>
                  <a:t>’</a:t>
                </a:r>
                <a:endParaRPr kumimoji="1" lang="ja-JP" altLang="en-US" dirty="0"/>
              </a:p>
            </p:txBody>
          </p:sp>
        </p:grpSp>
        <p:sp>
          <p:nvSpPr>
            <p:cNvPr id="17" name="正方形/長方形 16">
              <a:extLst>
                <a:ext uri="{FF2B5EF4-FFF2-40B4-BE49-F238E27FC236}">
                  <a16:creationId xmlns:a16="http://schemas.microsoft.com/office/drawing/2014/main" id="{279E2E65-1E3D-4504-88AB-21F9F25B6BC2}"/>
                </a:ext>
              </a:extLst>
            </p:cNvPr>
            <p:cNvSpPr/>
            <p:nvPr/>
          </p:nvSpPr>
          <p:spPr>
            <a:xfrm>
              <a:off x="4936597" y="4574421"/>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grpSp>
      <p:sp>
        <p:nvSpPr>
          <p:cNvPr id="44" name="正方形/長方形 43">
            <a:extLst>
              <a:ext uri="{FF2B5EF4-FFF2-40B4-BE49-F238E27FC236}">
                <a16:creationId xmlns:a16="http://schemas.microsoft.com/office/drawing/2014/main" id="{126C7C1B-1CB2-46AA-9D81-2576CD51A07D}"/>
              </a:ext>
            </a:extLst>
          </p:cNvPr>
          <p:cNvSpPr/>
          <p:nvPr/>
        </p:nvSpPr>
        <p:spPr>
          <a:xfrm>
            <a:off x="1978622" y="3636653"/>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E89EE6D-5229-42AD-9932-425CD855F5FD}"/>
              </a:ext>
            </a:extLst>
          </p:cNvPr>
          <p:cNvSpPr/>
          <p:nvPr/>
        </p:nvSpPr>
        <p:spPr>
          <a:xfrm>
            <a:off x="350500" y="3575600"/>
            <a:ext cx="1868825" cy="129470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7307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grpSp>
        <p:nvGrpSpPr>
          <p:cNvPr id="63" name="グループ化 62">
            <a:extLst>
              <a:ext uri="{FF2B5EF4-FFF2-40B4-BE49-F238E27FC236}">
                <a16:creationId xmlns:a16="http://schemas.microsoft.com/office/drawing/2014/main" id="{CAC5E1C6-4384-41C8-917E-C66639B8B9AD}"/>
              </a:ext>
            </a:extLst>
          </p:cNvPr>
          <p:cNvGrpSpPr/>
          <p:nvPr/>
        </p:nvGrpSpPr>
        <p:grpSpPr>
          <a:xfrm>
            <a:off x="344467" y="704410"/>
            <a:ext cx="7352883" cy="5115316"/>
            <a:chOff x="344467" y="704410"/>
            <a:chExt cx="7352883" cy="5115316"/>
          </a:xfrm>
        </p:grpSpPr>
        <p:sp>
          <p:nvSpPr>
            <p:cNvPr id="27" name="正方形/長方形 26">
              <a:extLst>
                <a:ext uri="{FF2B5EF4-FFF2-40B4-BE49-F238E27FC236}">
                  <a16:creationId xmlns:a16="http://schemas.microsoft.com/office/drawing/2014/main" id="{77C90072-781A-4792-8179-B1564D787F8A}"/>
                </a:ext>
              </a:extLst>
            </p:cNvPr>
            <p:cNvSpPr/>
            <p:nvPr/>
          </p:nvSpPr>
          <p:spPr>
            <a:xfrm>
              <a:off x="2400118" y="1412630"/>
              <a:ext cx="1258304" cy="4886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28" name="正方形/長方形 27">
              <a:extLst>
                <a:ext uri="{FF2B5EF4-FFF2-40B4-BE49-F238E27FC236}">
                  <a16:creationId xmlns:a16="http://schemas.microsoft.com/office/drawing/2014/main" id="{8F157C68-D54F-495A-97BB-C17DD707ECBB}"/>
                </a:ext>
              </a:extLst>
            </p:cNvPr>
            <p:cNvSpPr/>
            <p:nvPr/>
          </p:nvSpPr>
          <p:spPr>
            <a:xfrm>
              <a:off x="6177318" y="4539333"/>
              <a:ext cx="1355209" cy="488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29" name="テキスト ボックス 28">
              <a:extLst>
                <a:ext uri="{FF2B5EF4-FFF2-40B4-BE49-F238E27FC236}">
                  <a16:creationId xmlns:a16="http://schemas.microsoft.com/office/drawing/2014/main" id="{93A392EA-CED8-43D0-A9E7-BFC408A295D2}"/>
                </a:ext>
              </a:extLst>
            </p:cNvPr>
            <p:cNvSpPr txBox="1"/>
            <p:nvPr/>
          </p:nvSpPr>
          <p:spPr>
            <a:xfrm>
              <a:off x="2476257" y="935508"/>
              <a:ext cx="1106025" cy="461665"/>
            </a:xfrm>
            <a:prstGeom prst="rect">
              <a:avLst/>
            </a:prstGeom>
            <a:noFill/>
          </p:spPr>
          <p:txBody>
            <a:bodyPr wrap="square" rtlCol="0">
              <a:spAutoFit/>
            </a:bodyPr>
            <a:lstStyle/>
            <a:p>
              <a:pPr algn="ctr"/>
              <a:r>
                <a:rPr kumimoji="1" lang="ja-JP" altLang="en-US" sz="2400" dirty="0">
                  <a:solidFill>
                    <a:schemeClr val="bg1"/>
                  </a:solidFill>
                </a:rPr>
                <a:t>入力</a:t>
              </a:r>
            </a:p>
          </p:txBody>
        </p:sp>
        <p:sp>
          <p:nvSpPr>
            <p:cNvPr id="30" name="テキスト ボックス 29">
              <a:extLst>
                <a:ext uri="{FF2B5EF4-FFF2-40B4-BE49-F238E27FC236}">
                  <a16:creationId xmlns:a16="http://schemas.microsoft.com/office/drawing/2014/main" id="{80BDBBDE-AEE1-4D99-A7D5-8E00EAE4AB27}"/>
                </a:ext>
              </a:extLst>
            </p:cNvPr>
            <p:cNvSpPr txBox="1"/>
            <p:nvPr/>
          </p:nvSpPr>
          <p:spPr>
            <a:xfrm>
              <a:off x="6301909" y="4082444"/>
              <a:ext cx="1106025" cy="461665"/>
            </a:xfrm>
            <a:prstGeom prst="rect">
              <a:avLst/>
            </a:prstGeom>
            <a:noFill/>
          </p:spPr>
          <p:txBody>
            <a:bodyPr wrap="square" rtlCol="0">
              <a:spAutoFit/>
            </a:bodyPr>
            <a:lstStyle/>
            <a:p>
              <a:pPr algn="ctr"/>
              <a:r>
                <a:rPr kumimoji="1" lang="ja-JP" altLang="en-US" sz="2400" dirty="0">
                  <a:solidFill>
                    <a:schemeClr val="bg1"/>
                  </a:solidFill>
                </a:rPr>
                <a:t>出力</a:t>
              </a:r>
            </a:p>
          </p:txBody>
        </p:sp>
        <p:sp>
          <p:nvSpPr>
            <p:cNvPr id="31" name="正方形/長方形 30">
              <a:extLst>
                <a:ext uri="{FF2B5EF4-FFF2-40B4-BE49-F238E27FC236}">
                  <a16:creationId xmlns:a16="http://schemas.microsoft.com/office/drawing/2014/main" id="{BF08747C-29B1-40C6-8595-969C865E56D3}"/>
                </a:ext>
              </a:extLst>
            </p:cNvPr>
            <p:cNvSpPr/>
            <p:nvPr/>
          </p:nvSpPr>
          <p:spPr>
            <a:xfrm>
              <a:off x="4102872" y="1412630"/>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2" name="直線矢印コネクタ 31">
              <a:extLst>
                <a:ext uri="{FF2B5EF4-FFF2-40B4-BE49-F238E27FC236}">
                  <a16:creationId xmlns:a16="http://schemas.microsoft.com/office/drawing/2014/main" id="{825DB449-C35D-4E1D-A9C5-7F6F6341710B}"/>
                </a:ext>
              </a:extLst>
            </p:cNvPr>
            <p:cNvCxnSpPr>
              <a:stCxn id="27" idx="3"/>
              <a:endCxn id="31" idx="1"/>
            </p:cNvCxnSpPr>
            <p:nvPr/>
          </p:nvCxnSpPr>
          <p:spPr>
            <a:xfrm>
              <a:off x="3658422" y="1656959"/>
              <a:ext cx="4444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E4A22A55-552F-4914-BA44-F9426770B560}"/>
                </a:ext>
              </a:extLst>
            </p:cNvPr>
            <p:cNvSpPr/>
            <p:nvPr/>
          </p:nvSpPr>
          <p:spPr>
            <a:xfrm>
              <a:off x="5592090" y="1454005"/>
              <a:ext cx="404954" cy="40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4" name="直線矢印コネクタ 33">
              <a:extLst>
                <a:ext uri="{FF2B5EF4-FFF2-40B4-BE49-F238E27FC236}">
                  <a16:creationId xmlns:a16="http://schemas.microsoft.com/office/drawing/2014/main" id="{5AAC57BD-4146-4447-A012-DCB227D3E38A}"/>
                </a:ext>
              </a:extLst>
            </p:cNvPr>
            <p:cNvCxnSpPr>
              <a:cxnSpLocks/>
              <a:stCxn id="31" idx="3"/>
              <a:endCxn id="33" idx="2"/>
            </p:cNvCxnSpPr>
            <p:nvPr/>
          </p:nvCxnSpPr>
          <p:spPr>
            <a:xfrm flipV="1">
              <a:off x="5458081" y="1656959"/>
              <a:ext cx="1340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9576367-9B45-47C6-8B6E-7E2E6378C5FC}"/>
                </a:ext>
              </a:extLst>
            </p:cNvPr>
            <p:cNvCxnSpPr>
              <a:cxnSpLocks/>
              <a:stCxn id="33" idx="6"/>
            </p:cNvCxnSpPr>
            <p:nvPr/>
          </p:nvCxnSpPr>
          <p:spPr>
            <a:xfrm flipV="1">
              <a:off x="5997044" y="1656959"/>
              <a:ext cx="6214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222CC43A-8F3A-4133-8586-3D89D26C0890}"/>
                </a:ext>
              </a:extLst>
            </p:cNvPr>
            <p:cNvSpPr/>
            <p:nvPr/>
          </p:nvSpPr>
          <p:spPr>
            <a:xfrm>
              <a:off x="4826480" y="4539338"/>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37" name="直線矢印コネクタ 36">
              <a:extLst>
                <a:ext uri="{FF2B5EF4-FFF2-40B4-BE49-F238E27FC236}">
                  <a16:creationId xmlns:a16="http://schemas.microsoft.com/office/drawing/2014/main" id="{07892452-0A05-495E-95DC-DDDA7C8E4C52}"/>
                </a:ext>
              </a:extLst>
            </p:cNvPr>
            <p:cNvCxnSpPr>
              <a:cxnSpLocks/>
              <a:stCxn id="36" idx="3"/>
              <a:endCxn id="28" idx="1"/>
            </p:cNvCxnSpPr>
            <p:nvPr/>
          </p:nvCxnSpPr>
          <p:spPr>
            <a:xfrm flipV="1">
              <a:off x="5845203" y="4783663"/>
              <a:ext cx="33211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D5ABB66F-2438-4282-9A12-EDF0BD4A94DC}"/>
                </a:ext>
              </a:extLst>
            </p:cNvPr>
            <p:cNvSpPr/>
            <p:nvPr/>
          </p:nvSpPr>
          <p:spPr>
            <a:xfrm>
              <a:off x="2380081" y="2467071"/>
              <a:ext cx="1258304" cy="488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39" name="正方形/長方形 38">
              <a:extLst>
                <a:ext uri="{FF2B5EF4-FFF2-40B4-BE49-F238E27FC236}">
                  <a16:creationId xmlns:a16="http://schemas.microsoft.com/office/drawing/2014/main" id="{FAC76620-E89F-4D2F-BB94-F09E0202BC5E}"/>
                </a:ext>
              </a:extLst>
            </p:cNvPr>
            <p:cNvSpPr/>
            <p:nvPr/>
          </p:nvSpPr>
          <p:spPr>
            <a:xfrm>
              <a:off x="4102872" y="2467070"/>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0" name="直線矢印コネクタ 39">
              <a:extLst>
                <a:ext uri="{FF2B5EF4-FFF2-40B4-BE49-F238E27FC236}">
                  <a16:creationId xmlns:a16="http://schemas.microsoft.com/office/drawing/2014/main" id="{0A9B0A1B-9862-443A-B70A-A26C673F737A}"/>
                </a:ext>
              </a:extLst>
            </p:cNvPr>
            <p:cNvCxnSpPr>
              <a:cxnSpLocks/>
              <a:stCxn id="38" idx="3"/>
              <a:endCxn id="39" idx="1"/>
            </p:cNvCxnSpPr>
            <p:nvPr/>
          </p:nvCxnSpPr>
          <p:spPr>
            <a:xfrm>
              <a:off x="3638385" y="2711401"/>
              <a:ext cx="464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カギ線 40">
              <a:extLst>
                <a:ext uri="{FF2B5EF4-FFF2-40B4-BE49-F238E27FC236}">
                  <a16:creationId xmlns:a16="http://schemas.microsoft.com/office/drawing/2014/main" id="{13B2927C-E23A-48B7-A95E-3E7AD5CF26A5}"/>
                </a:ext>
              </a:extLst>
            </p:cNvPr>
            <p:cNvCxnSpPr>
              <a:cxnSpLocks/>
              <a:stCxn id="39" idx="3"/>
            </p:cNvCxnSpPr>
            <p:nvPr/>
          </p:nvCxnSpPr>
          <p:spPr>
            <a:xfrm flipV="1">
              <a:off x="5458081" y="1859914"/>
              <a:ext cx="336486" cy="8514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FDC8B6E-185E-4368-BF69-8681EA4BECC8}"/>
                </a:ext>
              </a:extLst>
            </p:cNvPr>
            <p:cNvSpPr txBox="1"/>
            <p:nvPr/>
          </p:nvSpPr>
          <p:spPr>
            <a:xfrm>
              <a:off x="3934629" y="704410"/>
              <a:ext cx="1691695" cy="400110"/>
            </a:xfrm>
            <a:prstGeom prst="rect">
              <a:avLst/>
            </a:prstGeom>
            <a:noFill/>
          </p:spPr>
          <p:txBody>
            <a:bodyPr wrap="square" rtlCol="0">
              <a:spAutoFit/>
            </a:bodyPr>
            <a:lstStyle/>
            <a:p>
              <a:pPr algn="ctr"/>
              <a:r>
                <a:rPr kumimoji="1" lang="ja-JP" altLang="en-US" sz="2000" dirty="0">
                  <a:solidFill>
                    <a:schemeClr val="bg1"/>
                  </a:solidFill>
                </a:rPr>
                <a:t>分散表現化</a:t>
              </a:r>
            </a:p>
          </p:txBody>
        </p:sp>
        <p:sp>
          <p:nvSpPr>
            <p:cNvPr id="43" name="テキスト ボックス 42">
              <a:extLst>
                <a:ext uri="{FF2B5EF4-FFF2-40B4-BE49-F238E27FC236}">
                  <a16:creationId xmlns:a16="http://schemas.microsoft.com/office/drawing/2014/main" id="{A07F6DBF-100B-4F6C-A415-DCEB592107E4}"/>
                </a:ext>
              </a:extLst>
            </p:cNvPr>
            <p:cNvSpPr txBox="1"/>
            <p:nvPr/>
          </p:nvSpPr>
          <p:spPr>
            <a:xfrm>
              <a:off x="3816761" y="965306"/>
              <a:ext cx="1927429" cy="369332"/>
            </a:xfrm>
            <a:prstGeom prst="rect">
              <a:avLst/>
            </a:prstGeom>
            <a:noFill/>
          </p:spPr>
          <p:txBody>
            <a:bodyPr wrap="square" rtlCol="0">
              <a:spAutoFit/>
            </a:bodyPr>
            <a:lstStyle/>
            <a:p>
              <a:pPr algn="ctr"/>
              <a:r>
                <a:rPr kumimoji="1" lang="ja-JP" altLang="en-US" dirty="0">
                  <a:solidFill>
                    <a:schemeClr val="bg1"/>
                  </a:solidFill>
                </a:rPr>
                <a:t>（エンコーダ）</a:t>
              </a:r>
            </a:p>
          </p:txBody>
        </p:sp>
        <p:sp>
          <p:nvSpPr>
            <p:cNvPr id="25" name="正方形/長方形 24">
              <a:extLst>
                <a:ext uri="{FF2B5EF4-FFF2-40B4-BE49-F238E27FC236}">
                  <a16:creationId xmlns:a16="http://schemas.microsoft.com/office/drawing/2014/main" id="{FB69EC7A-A6B1-4831-BE2D-AB4C27BAA87F}"/>
                </a:ext>
              </a:extLst>
            </p:cNvPr>
            <p:cNvSpPr/>
            <p:nvPr/>
          </p:nvSpPr>
          <p:spPr>
            <a:xfrm>
              <a:off x="351690" y="1537500"/>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descr="スポーツゲーム が含まれている画像&#10;&#10;自動的に生成された説明">
              <a:extLst>
                <a:ext uri="{FF2B5EF4-FFF2-40B4-BE49-F238E27FC236}">
                  <a16:creationId xmlns:a16="http://schemas.microsoft.com/office/drawing/2014/main" id="{229182DA-4973-40F0-870B-DB948BD4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67" y="1536159"/>
              <a:ext cx="1866900" cy="1295400"/>
            </a:xfrm>
            <a:prstGeom prst="rect">
              <a:avLst/>
            </a:prstGeom>
          </p:spPr>
        </p:pic>
        <p:sp>
          <p:nvSpPr>
            <p:cNvPr id="20" name="テキスト ボックス 19">
              <a:extLst>
                <a:ext uri="{FF2B5EF4-FFF2-40B4-BE49-F238E27FC236}">
                  <a16:creationId xmlns:a16="http://schemas.microsoft.com/office/drawing/2014/main" id="{B2D500CF-DF82-4092-9ECE-6B8E3776E059}"/>
                </a:ext>
              </a:extLst>
            </p:cNvPr>
            <p:cNvSpPr txBox="1"/>
            <p:nvPr/>
          </p:nvSpPr>
          <p:spPr>
            <a:xfrm>
              <a:off x="724904" y="955741"/>
              <a:ext cx="1106025" cy="461665"/>
            </a:xfrm>
            <a:prstGeom prst="rect">
              <a:avLst/>
            </a:prstGeom>
            <a:noFill/>
          </p:spPr>
          <p:txBody>
            <a:bodyPr wrap="square" rtlCol="0">
              <a:spAutoFit/>
            </a:bodyPr>
            <a:lstStyle/>
            <a:p>
              <a:pPr algn="ctr"/>
              <a:r>
                <a:rPr kumimoji="1" lang="ja-JP" altLang="en-US" sz="2400" dirty="0">
                  <a:solidFill>
                    <a:schemeClr val="bg1"/>
                  </a:solidFill>
                </a:rPr>
                <a:t>データ</a:t>
              </a:r>
            </a:p>
          </p:txBody>
        </p:sp>
        <p:sp>
          <p:nvSpPr>
            <p:cNvPr id="23" name="正方形/長方形 22">
              <a:extLst>
                <a:ext uri="{FF2B5EF4-FFF2-40B4-BE49-F238E27FC236}">
                  <a16:creationId xmlns:a16="http://schemas.microsoft.com/office/drawing/2014/main" id="{8DF385D4-3AC7-4D72-922B-ECEE6CA6D639}"/>
                </a:ext>
              </a:extLst>
            </p:cNvPr>
            <p:cNvSpPr/>
            <p:nvPr/>
          </p:nvSpPr>
          <p:spPr>
            <a:xfrm>
              <a:off x="2567354" y="3065071"/>
              <a:ext cx="887191" cy="615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descr="スポーツゲーム が含まれている画像&#10;&#10;自動的に生成された説明">
              <a:extLst>
                <a:ext uri="{FF2B5EF4-FFF2-40B4-BE49-F238E27FC236}">
                  <a16:creationId xmlns:a16="http://schemas.microsoft.com/office/drawing/2014/main" id="{0A2FAABD-6EEC-4300-8F55-79A4892EC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921" y="3064434"/>
              <a:ext cx="887190" cy="615601"/>
            </a:xfrm>
            <a:prstGeom prst="rect">
              <a:avLst/>
            </a:prstGeom>
          </p:spPr>
        </p:pic>
        <p:sp>
          <p:nvSpPr>
            <p:cNvPr id="22" name="テキスト ボックス 21">
              <a:extLst>
                <a:ext uri="{FF2B5EF4-FFF2-40B4-BE49-F238E27FC236}">
                  <a16:creationId xmlns:a16="http://schemas.microsoft.com/office/drawing/2014/main" id="{0AD617B8-9818-491F-B8E7-CFF0EB94AA26}"/>
                </a:ext>
              </a:extLst>
            </p:cNvPr>
            <p:cNvSpPr txBox="1"/>
            <p:nvPr/>
          </p:nvSpPr>
          <p:spPr>
            <a:xfrm>
              <a:off x="2043801" y="1919264"/>
              <a:ext cx="1927429" cy="369332"/>
            </a:xfrm>
            <a:prstGeom prst="rect">
              <a:avLst/>
            </a:prstGeom>
            <a:noFill/>
          </p:spPr>
          <p:txBody>
            <a:bodyPr wrap="square" rtlCol="0">
              <a:spAutoFit/>
            </a:bodyPr>
            <a:lstStyle/>
            <a:p>
              <a:pPr algn="ctr"/>
              <a:r>
                <a:rPr kumimoji="1" lang="en-US" altLang="ja-JP" dirty="0">
                  <a:solidFill>
                    <a:schemeClr val="bg1"/>
                  </a:solidFill>
                </a:rPr>
                <a:t>‘</a:t>
              </a:r>
              <a:r>
                <a:rPr kumimoji="1" lang="ja-JP" altLang="en-US" dirty="0">
                  <a:solidFill>
                    <a:schemeClr val="bg1"/>
                  </a:solidFill>
                </a:rPr>
                <a:t>キャー！</a:t>
              </a:r>
              <a:r>
                <a:rPr kumimoji="1" lang="en-US" altLang="ja-JP" dirty="0">
                  <a:solidFill>
                    <a:schemeClr val="bg1"/>
                  </a:solidFill>
                </a:rPr>
                <a:t>’</a:t>
              </a:r>
              <a:endParaRPr kumimoji="1" lang="ja-JP" altLang="en-US" dirty="0">
                <a:solidFill>
                  <a:schemeClr val="bg1"/>
                </a:solidFill>
              </a:endParaRPr>
            </a:p>
          </p:txBody>
        </p:sp>
        <p:sp>
          <p:nvSpPr>
            <p:cNvPr id="17" name="正方形/長方形 16">
              <a:extLst>
                <a:ext uri="{FF2B5EF4-FFF2-40B4-BE49-F238E27FC236}">
                  <a16:creationId xmlns:a16="http://schemas.microsoft.com/office/drawing/2014/main" id="{279E2E65-1E3D-4504-88AB-21F9F25B6BC2}"/>
                </a:ext>
              </a:extLst>
            </p:cNvPr>
            <p:cNvSpPr/>
            <p:nvPr/>
          </p:nvSpPr>
          <p:spPr>
            <a:xfrm>
              <a:off x="3658422" y="5404228"/>
              <a:ext cx="3783408" cy="415498"/>
            </a:xfrm>
            <a:prstGeom prst="rect">
              <a:avLst/>
            </a:prstGeom>
          </p:spPr>
          <p:txBody>
            <a:bodyPr wrap="none">
              <a:spAutoFit/>
            </a:bodyPr>
            <a:lstStyle/>
            <a:p>
              <a:r>
                <a:rPr lang="en-US" altLang="ja-JP" sz="1050" dirty="0">
                  <a:solidFill>
                    <a:schemeClr val="bg1"/>
                  </a:solidFill>
                </a:rPr>
                <a:t>©</a:t>
              </a:r>
              <a:r>
                <a:rPr lang="ja-JP" altLang="en-US" sz="1050" dirty="0">
                  <a:solidFill>
                    <a:schemeClr val="bg1"/>
                  </a:solidFill>
                </a:rPr>
                <a:t>作画：棟田ウメコ</a:t>
              </a:r>
              <a:endParaRPr lang="en-US" altLang="ja-JP" sz="1050" dirty="0">
                <a:solidFill>
                  <a:schemeClr val="bg1"/>
                </a:solidFill>
              </a:endParaRPr>
            </a:p>
            <a:p>
              <a:r>
                <a:rPr lang="ja-JP" altLang="en-US" sz="1050" dirty="0">
                  <a:solidFill>
                    <a:schemeClr val="bg1"/>
                  </a:solidFill>
                </a:rPr>
                <a:t>（シナリオ： </a:t>
              </a:r>
              <a:r>
                <a:rPr lang="en-US" altLang="ja-JP" sz="1050" dirty="0">
                  <a:solidFill>
                    <a:schemeClr val="bg1"/>
                  </a:solidFill>
                </a:rPr>
                <a:t>(</a:t>
              </a:r>
              <a:r>
                <a:rPr lang="ja-JP" altLang="en-US" sz="1050" dirty="0">
                  <a:solidFill>
                    <a:schemeClr val="bg1"/>
                  </a:solidFill>
                </a:rPr>
                <a:t>株</a:t>
              </a:r>
              <a:r>
                <a:rPr lang="en-US" altLang="ja-JP" sz="1050" dirty="0">
                  <a:solidFill>
                    <a:schemeClr val="bg1"/>
                  </a:solidFill>
                </a:rPr>
                <a:t>) </a:t>
              </a:r>
              <a:r>
                <a:rPr lang="ja-JP" altLang="en-US" sz="1050" dirty="0">
                  <a:solidFill>
                    <a:schemeClr val="bg1"/>
                  </a:solidFill>
                </a:rPr>
                <a:t>スポマ播村早紀</a:t>
              </a:r>
              <a:r>
                <a:rPr lang="en-US" altLang="ja-JP" sz="1050" dirty="0">
                  <a:solidFill>
                    <a:schemeClr val="bg1"/>
                  </a:solidFill>
                </a:rPr>
                <a:t>/</a:t>
              </a:r>
              <a:r>
                <a:rPr lang="ja-JP" altLang="en-US" sz="1050" dirty="0">
                  <a:solidFill>
                    <a:schemeClr val="bg1"/>
                  </a:solidFill>
                </a:rPr>
                <a:t>大阪工業大学 上野未貴）</a:t>
              </a:r>
              <a:endParaRPr kumimoji="1" lang="ja-JP" altLang="en-US" sz="1050" dirty="0">
                <a:solidFill>
                  <a:schemeClr val="bg1"/>
                </a:solidFill>
              </a:endParaRPr>
            </a:p>
          </p:txBody>
        </p:sp>
        <p:sp>
          <p:nvSpPr>
            <p:cNvPr id="46" name="テキスト ボックス 45">
              <a:extLst>
                <a:ext uri="{FF2B5EF4-FFF2-40B4-BE49-F238E27FC236}">
                  <a16:creationId xmlns:a16="http://schemas.microsoft.com/office/drawing/2014/main" id="{53C6BA8D-C4DB-41EC-A671-2A217B32B996}"/>
                </a:ext>
              </a:extLst>
            </p:cNvPr>
            <p:cNvSpPr txBox="1"/>
            <p:nvPr/>
          </p:nvSpPr>
          <p:spPr>
            <a:xfrm>
              <a:off x="6591325" y="1426225"/>
              <a:ext cx="1106025" cy="461665"/>
            </a:xfrm>
            <a:prstGeom prst="rect">
              <a:avLst/>
            </a:prstGeom>
            <a:noFill/>
          </p:spPr>
          <p:txBody>
            <a:bodyPr wrap="square" rtlCol="0">
              <a:spAutoFit/>
            </a:bodyPr>
            <a:lstStyle/>
            <a:p>
              <a:pPr algn="ctr"/>
              <a:r>
                <a:rPr kumimoji="1" lang="ja-JP" altLang="en-US" sz="2400" dirty="0">
                  <a:solidFill>
                    <a:schemeClr val="bg1"/>
                  </a:solidFill>
                </a:rPr>
                <a:t>・・・</a:t>
              </a:r>
            </a:p>
          </p:txBody>
        </p:sp>
        <p:sp>
          <p:nvSpPr>
            <p:cNvPr id="47" name="テキスト ボックス 46">
              <a:extLst>
                <a:ext uri="{FF2B5EF4-FFF2-40B4-BE49-F238E27FC236}">
                  <a16:creationId xmlns:a16="http://schemas.microsoft.com/office/drawing/2014/main" id="{D216D91F-F82A-4CF3-A5E4-317C280E0F90}"/>
                </a:ext>
              </a:extLst>
            </p:cNvPr>
            <p:cNvSpPr txBox="1"/>
            <p:nvPr/>
          </p:nvSpPr>
          <p:spPr>
            <a:xfrm>
              <a:off x="344467" y="4552833"/>
              <a:ext cx="1106025" cy="461665"/>
            </a:xfrm>
            <a:prstGeom prst="rect">
              <a:avLst/>
            </a:prstGeom>
            <a:noFill/>
          </p:spPr>
          <p:txBody>
            <a:bodyPr wrap="square" rtlCol="0">
              <a:spAutoFit/>
            </a:bodyPr>
            <a:lstStyle/>
            <a:p>
              <a:pPr algn="ctr"/>
              <a:r>
                <a:rPr kumimoji="1" lang="ja-JP" altLang="en-US" sz="2400" dirty="0">
                  <a:solidFill>
                    <a:schemeClr val="bg1"/>
                  </a:solidFill>
                </a:rPr>
                <a:t>・・・</a:t>
              </a:r>
            </a:p>
          </p:txBody>
        </p:sp>
        <p:cxnSp>
          <p:nvCxnSpPr>
            <p:cNvPr id="48" name="直線矢印コネクタ 47">
              <a:extLst>
                <a:ext uri="{FF2B5EF4-FFF2-40B4-BE49-F238E27FC236}">
                  <a16:creationId xmlns:a16="http://schemas.microsoft.com/office/drawing/2014/main" id="{DA289BB8-8DC9-4B29-9E04-8E4C06C98F46}"/>
                </a:ext>
              </a:extLst>
            </p:cNvPr>
            <p:cNvCxnSpPr>
              <a:cxnSpLocks/>
              <a:stCxn id="47" idx="3"/>
            </p:cNvCxnSpPr>
            <p:nvPr/>
          </p:nvCxnSpPr>
          <p:spPr>
            <a:xfrm>
              <a:off x="1450492" y="4783666"/>
              <a:ext cx="2888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正方形/長方形 48">
              <a:extLst>
                <a:ext uri="{FF2B5EF4-FFF2-40B4-BE49-F238E27FC236}">
                  <a16:creationId xmlns:a16="http://schemas.microsoft.com/office/drawing/2014/main" id="{306B1DD3-8198-43BC-A298-78A1B89246A7}"/>
                </a:ext>
              </a:extLst>
            </p:cNvPr>
            <p:cNvSpPr/>
            <p:nvPr/>
          </p:nvSpPr>
          <p:spPr>
            <a:xfrm>
              <a:off x="1752331" y="4485186"/>
              <a:ext cx="1355208"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b="1" dirty="0"/>
                <a:t>セリフ</a:t>
              </a:r>
              <a:endParaRPr kumimoji="1" lang="en-US" altLang="ja-JP" b="1" dirty="0"/>
            </a:p>
            <a:p>
              <a:pPr algn="ctr"/>
              <a:r>
                <a:rPr kumimoji="1" lang="ja-JP" altLang="en-US" b="1" dirty="0"/>
                <a:t>ベクトル</a:t>
              </a:r>
              <a:endParaRPr kumimoji="1" lang="ja-JP" altLang="en-US" sz="1400" b="1" dirty="0"/>
            </a:p>
          </p:txBody>
        </p:sp>
        <p:sp>
          <p:nvSpPr>
            <p:cNvPr id="50" name="正方形/長方形 49">
              <a:extLst>
                <a:ext uri="{FF2B5EF4-FFF2-40B4-BE49-F238E27FC236}">
                  <a16:creationId xmlns:a16="http://schemas.microsoft.com/office/drawing/2014/main" id="{E155938A-96F8-4538-B1D3-7DBCD246B4A7}"/>
                </a:ext>
              </a:extLst>
            </p:cNvPr>
            <p:cNvSpPr/>
            <p:nvPr/>
          </p:nvSpPr>
          <p:spPr>
            <a:xfrm>
              <a:off x="3139156" y="4485186"/>
              <a:ext cx="1355209"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b="1" dirty="0"/>
                <a:t>コマ</a:t>
              </a:r>
              <a:endParaRPr kumimoji="1" lang="en-US" altLang="ja-JP" b="1" dirty="0"/>
            </a:p>
            <a:p>
              <a:pPr algn="ctr"/>
              <a:r>
                <a:rPr kumimoji="1" lang="ja-JP" altLang="en-US" b="1" dirty="0"/>
                <a:t>ベクトル</a:t>
              </a:r>
            </a:p>
          </p:txBody>
        </p:sp>
        <p:cxnSp>
          <p:nvCxnSpPr>
            <p:cNvPr id="51" name="直線矢印コネクタ 50">
              <a:extLst>
                <a:ext uri="{FF2B5EF4-FFF2-40B4-BE49-F238E27FC236}">
                  <a16:creationId xmlns:a16="http://schemas.microsoft.com/office/drawing/2014/main" id="{41E63FF4-27B5-4878-925F-0541FD492AE6}"/>
                </a:ext>
              </a:extLst>
            </p:cNvPr>
            <p:cNvCxnSpPr>
              <a:cxnSpLocks/>
              <a:stCxn id="50" idx="3"/>
              <a:endCxn id="36" idx="1"/>
            </p:cNvCxnSpPr>
            <p:nvPr/>
          </p:nvCxnSpPr>
          <p:spPr>
            <a:xfrm>
              <a:off x="4494365" y="4783665"/>
              <a:ext cx="332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0092EB75-5BDE-4FAB-A38C-A71B0B907FD6}"/>
                </a:ext>
              </a:extLst>
            </p:cNvPr>
            <p:cNvSpPr txBox="1"/>
            <p:nvPr/>
          </p:nvSpPr>
          <p:spPr>
            <a:xfrm>
              <a:off x="2098685" y="4025799"/>
              <a:ext cx="2080941" cy="461665"/>
            </a:xfrm>
            <a:prstGeom prst="rect">
              <a:avLst/>
            </a:prstGeom>
            <a:noFill/>
          </p:spPr>
          <p:txBody>
            <a:bodyPr wrap="square" rtlCol="0">
              <a:spAutoFit/>
            </a:bodyPr>
            <a:lstStyle/>
            <a:p>
              <a:pPr algn="ctr"/>
              <a:r>
                <a:rPr kumimoji="1" lang="ja-JP" altLang="en-US" sz="2400" dirty="0">
                  <a:solidFill>
                    <a:schemeClr val="bg1"/>
                  </a:solidFill>
                </a:rPr>
                <a:t>結合ベクトル</a:t>
              </a:r>
            </a:p>
          </p:txBody>
        </p:sp>
      </p:grpSp>
    </p:spTree>
    <p:extLst>
      <p:ext uri="{BB962C8B-B14F-4D97-AF65-F5344CB8AC3E}">
        <p14:creationId xmlns:p14="http://schemas.microsoft.com/office/powerpoint/2010/main" val="1831774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solidFill>
                  <a:srgbClr val="F4B54B"/>
                </a:solidFill>
              </a:rPr>
              <a:t>データセット及び要素技術</a:t>
            </a:r>
            <a:endParaRPr lang="en-US" altLang="ja-JP" sz="2800" dirty="0">
              <a:solidFill>
                <a:srgbClr val="F4B54B"/>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dirty="0"/>
          </a:p>
        </p:txBody>
      </p:sp>
    </p:spTree>
    <p:extLst>
      <p:ext uri="{BB962C8B-B14F-4D97-AF65-F5344CB8AC3E}">
        <p14:creationId xmlns:p14="http://schemas.microsoft.com/office/powerpoint/2010/main" val="1803009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Autofit/>
          </a:bodyPr>
          <a:lstStyle/>
          <a:p>
            <a:r>
              <a:rPr lang="en-US" altLang="ja-JP" sz="3600" dirty="0">
                <a:solidFill>
                  <a:schemeClr val="tx1">
                    <a:lumMod val="95000"/>
                  </a:schemeClr>
                </a:solidFill>
              </a:rPr>
              <a:t>4 </a:t>
            </a:r>
            <a:r>
              <a:rPr lang="ja-JP" altLang="en-US" sz="3600" dirty="0">
                <a:solidFill>
                  <a:schemeClr val="tx1">
                    <a:lumMod val="95000"/>
                  </a:schemeClr>
                </a:solidFill>
              </a:rPr>
              <a:t>コマ漫画ストーリーデータセット</a:t>
            </a:r>
            <a:endParaRPr lang="ja-JP" altLang="en-US" sz="320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392376"/>
          </a:xfrm>
        </p:spPr>
        <p:txBody>
          <a:bodyPr>
            <a:normAutofit/>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複数のタッチが存在</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rgbClr val="F4B54B"/>
                </a:solidFill>
              </a:rPr>
              <a:t>作者によるセリフの感情アノテーション</a:t>
            </a:r>
            <a:endParaRPr lang="en-US" altLang="ja-JP" sz="2100" b="1" dirty="0">
              <a:solidFill>
                <a:srgbClr val="F4B54B"/>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920848" y="6092213"/>
            <a:ext cx="6923229" cy="538609"/>
          </a:xfrm>
          <a:prstGeom prst="rect">
            <a:avLst/>
          </a:prstGeom>
          <a:noFill/>
        </p:spPr>
        <p:txBody>
          <a:bodyPr wrap="square" rtlCol="0">
            <a:spAutoFit/>
          </a:bodyPr>
          <a:lstStyle/>
          <a:p>
            <a:pPr algn="r"/>
            <a:r>
              <a:rPr lang="en-US" altLang="ja-JP" sz="1100" dirty="0"/>
              <a:t>4</a:t>
            </a:r>
            <a:r>
              <a:rPr lang="ja-JP" altLang="en-US" sz="1100" dirty="0"/>
              <a:t> コマ漫画ストーリーデータセット（創作者と人工知能</a:t>
            </a:r>
            <a:r>
              <a:rPr lang="en-US" altLang="ja-JP" sz="1100" dirty="0"/>
              <a:t>: </a:t>
            </a:r>
            <a:r>
              <a:rPr lang="ja-JP" altLang="en-US" sz="1100" dirty="0"/>
              <a:t>共作実現に向けた</a:t>
            </a:r>
            <a:endParaRPr lang="en-US" altLang="ja-JP" sz="1100" dirty="0"/>
          </a:p>
          <a:p>
            <a:pPr algn="r"/>
            <a:r>
              <a:rPr lang="ja-JP" altLang="en-US" sz="1100" dirty="0"/>
              <a:t>創作過程とメタデータ付与 </a:t>
            </a:r>
            <a:r>
              <a:rPr lang="en-US" altLang="ja-JP" sz="1100" dirty="0"/>
              <a:t>4</a:t>
            </a:r>
            <a:r>
              <a:rPr lang="ja-JP" altLang="en-US" sz="1100" dirty="0"/>
              <a:t> コマ漫画ストーリーデータセット</a:t>
            </a:r>
            <a:r>
              <a:rPr lang="en-US" altLang="ja-JP" sz="1100" dirty="0"/>
              <a:t>)</a:t>
            </a:r>
            <a:r>
              <a:rPr lang="ja-JP" altLang="en-US" sz="1100" dirty="0"/>
              <a:t>     上野未貴</a:t>
            </a:r>
            <a:endParaRPr lang="en-US" altLang="ja-JP" sz="1100" dirty="0"/>
          </a:p>
          <a:p>
            <a:pPr algn="r"/>
            <a:endParaRPr lang="en-US" altLang="ja-JP" sz="60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1001589" y="761673"/>
            <a:ext cx="7138441" cy="3881308"/>
            <a:chOff x="975613" y="779620"/>
            <a:chExt cx="7306136"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293738"/>
                </a:xfrm>
                <a:prstGeom prst="rect">
                  <a:avLst/>
                </a:prstGeom>
                <a:noFill/>
              </p:spPr>
              <p:txBody>
                <a:bodyPr wrap="square" rtlCol="0">
                  <a:spAutoFit/>
                </a:bodyPr>
                <a:lstStyle/>
                <a:p>
                  <a:pPr algn="ctr"/>
                  <a:r>
                    <a:rPr kumimoji="1" lang="ja-JP" altLang="en-US" sz="2000"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293738"/>
                </a:xfrm>
                <a:prstGeom prst="rect">
                  <a:avLst/>
                </a:prstGeom>
                <a:noFill/>
              </p:spPr>
              <p:txBody>
                <a:bodyPr wrap="square" rtlCol="0">
                  <a:spAutoFit/>
                </a:bodyPr>
                <a:lstStyle/>
                <a:p>
                  <a:pPr algn="ctr"/>
                  <a:r>
                    <a:rPr kumimoji="1" lang="ja-JP" altLang="en-US" sz="2000"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00" dirty="0">
                    <a:solidFill>
                      <a:schemeClr val="bg2"/>
                    </a:solidFill>
                  </a:rPr>
                  <a:t>©</a:t>
                </a:r>
                <a:r>
                  <a:rPr lang="ja-JP" altLang="en-US" sz="1000" dirty="0">
                    <a:solidFill>
                      <a:schemeClr val="bg2"/>
                    </a:solidFill>
                  </a:rPr>
                  <a:t>作画：高科りさ</a:t>
                </a:r>
                <a:endParaRPr lang="en-US" altLang="ja-JP" sz="1000" dirty="0">
                  <a:solidFill>
                    <a:schemeClr val="bg2"/>
                  </a:solidFill>
                </a:endParaRPr>
              </a:p>
              <a:p>
                <a:r>
                  <a:rPr lang="ja-JP" altLang="en-US" sz="1000" dirty="0">
                    <a:solidFill>
                      <a:schemeClr val="bg2"/>
                    </a:solidFill>
                  </a:rPr>
                  <a:t>（シナリオ：</a:t>
                </a:r>
                <a:r>
                  <a:rPr lang="en-US" altLang="ja-JP" sz="1000" dirty="0">
                    <a:solidFill>
                      <a:schemeClr val="bg2"/>
                    </a:solidFill>
                  </a:rPr>
                  <a:t>(</a:t>
                </a:r>
                <a:r>
                  <a:rPr lang="ja-JP" altLang="en-US" sz="1000" dirty="0">
                    <a:solidFill>
                      <a:schemeClr val="bg2"/>
                    </a:solidFill>
                  </a:rPr>
                  <a:t>株</a:t>
                </a:r>
                <a:r>
                  <a:rPr lang="en-US" altLang="ja-JP" sz="1000" dirty="0">
                    <a:solidFill>
                      <a:schemeClr val="bg2"/>
                    </a:solidFill>
                  </a:rPr>
                  <a:t>) </a:t>
                </a:r>
                <a:r>
                  <a:rPr lang="ja-JP" altLang="en-US" sz="1000" dirty="0">
                    <a:solidFill>
                      <a:schemeClr val="bg2"/>
                    </a:solidFill>
                  </a:rPr>
                  <a:t>スポマ播村早紀</a:t>
                </a:r>
                <a:r>
                  <a:rPr lang="en-US" altLang="ja-JP" sz="1000" dirty="0">
                    <a:solidFill>
                      <a:schemeClr val="bg2"/>
                    </a:solidFill>
                  </a:rPr>
                  <a:t>/</a:t>
                </a:r>
                <a:r>
                  <a:rPr lang="ja-JP" altLang="en-US" sz="1000" dirty="0">
                    <a:solidFill>
                      <a:schemeClr val="bg2"/>
                    </a:solidFill>
                  </a:rPr>
                  <a:t>大阪工業大学 上野未貴）</a:t>
                </a:r>
                <a:endParaRPr kumimoji="1" lang="ja-JP" altLang="en-US" sz="100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47277" y="4253230"/>
              <a:ext cx="3734472" cy="409509"/>
            </a:xfrm>
            <a:prstGeom prst="rect">
              <a:avLst/>
            </a:prstGeom>
          </p:spPr>
          <p:txBody>
            <a:bodyPr wrap="none">
              <a:spAutoFit/>
            </a:bodyPr>
            <a:lstStyle/>
            <a:p>
              <a:r>
                <a:rPr lang="en-US" altLang="ja-JP" sz="1000" dirty="0">
                  <a:solidFill>
                    <a:schemeClr val="bg2"/>
                  </a:solidFill>
                </a:rPr>
                <a:t>©</a:t>
              </a:r>
              <a:r>
                <a:rPr lang="ja-JP" altLang="en-US" sz="1000" dirty="0">
                  <a:solidFill>
                    <a:schemeClr val="bg2"/>
                  </a:solidFill>
                </a:rPr>
                <a:t>作画：棟田ウメコ</a:t>
              </a:r>
              <a:endParaRPr lang="en-US" altLang="ja-JP" sz="1000" dirty="0">
                <a:solidFill>
                  <a:schemeClr val="bg2"/>
                </a:solidFill>
              </a:endParaRPr>
            </a:p>
            <a:p>
              <a:r>
                <a:rPr lang="ja-JP" altLang="en-US" sz="1000" dirty="0">
                  <a:solidFill>
                    <a:schemeClr val="bg2"/>
                  </a:solidFill>
                </a:rPr>
                <a:t>（シナリオ： </a:t>
              </a:r>
              <a:r>
                <a:rPr lang="en-US" altLang="ja-JP" sz="1000" dirty="0">
                  <a:solidFill>
                    <a:schemeClr val="bg2"/>
                  </a:solidFill>
                </a:rPr>
                <a:t>(</a:t>
              </a:r>
              <a:r>
                <a:rPr lang="ja-JP" altLang="en-US" sz="1000" dirty="0">
                  <a:solidFill>
                    <a:schemeClr val="bg2"/>
                  </a:solidFill>
                </a:rPr>
                <a:t>株</a:t>
              </a:r>
              <a:r>
                <a:rPr lang="en-US" altLang="ja-JP" sz="1000" dirty="0">
                  <a:solidFill>
                    <a:schemeClr val="bg2"/>
                  </a:solidFill>
                </a:rPr>
                <a:t>) </a:t>
              </a:r>
              <a:r>
                <a:rPr lang="ja-JP" altLang="en-US" sz="1000" dirty="0">
                  <a:solidFill>
                    <a:schemeClr val="bg2"/>
                  </a:solidFill>
                </a:rPr>
                <a:t>スポマ播村早紀</a:t>
              </a:r>
              <a:r>
                <a:rPr lang="en-US" altLang="ja-JP" sz="1000" dirty="0">
                  <a:solidFill>
                    <a:schemeClr val="bg2"/>
                  </a:solidFill>
                </a:rPr>
                <a:t>/</a:t>
              </a:r>
              <a:r>
                <a:rPr lang="ja-JP" altLang="en-US" sz="1000" dirty="0">
                  <a:solidFill>
                    <a:schemeClr val="bg2"/>
                  </a:solidFill>
                </a:rPr>
                <a:t>大阪工業大学 上野未貴）</a:t>
              </a:r>
              <a:endParaRPr kumimoji="1" lang="ja-JP" altLang="en-US" sz="100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8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t>ニュートラル　喜楽　驚愕　恐怖　悲哀　憤怒　嫌悪　</a:t>
            </a:r>
            <a:r>
              <a:rPr lang="en-US" altLang="ja-JP" sz="2000"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rgbClr val="F4B54B"/>
                </a:solidFill>
              </a:rPr>
              <a:t>7</a:t>
            </a:r>
            <a:r>
              <a:rPr lang="en-US" altLang="ja-JP" dirty="0">
                <a:solidFill>
                  <a:schemeClr val="tx1"/>
                </a:solidFill>
              </a:rPr>
              <a:t>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solidFill>
                  <a:srgbClr val="F4B54B"/>
                </a:solidFill>
              </a:rPr>
              <a:t>ニュートラル　喜楽　驚愕　恐怖　悲哀　憤怒　嫌悪　</a:t>
            </a:r>
            <a:r>
              <a:rPr lang="en-US" altLang="ja-JP" sz="2000" strike="sngStrike"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143580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8441" y="1961107"/>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a:t>
            </a:r>
            <a:r>
              <a:rPr lang="ja-JP" altLang="en-US" sz="2400" b="1" cap="none" dirty="0">
                <a:solidFill>
                  <a:schemeClr val="tx1">
                    <a:lumMod val="95000"/>
                  </a:schemeClr>
                </a:solidFill>
              </a:rPr>
              <a:t>シソーラス</a:t>
            </a:r>
            <a:r>
              <a:rPr lang="ja-JP" altLang="en-US" sz="2400" cap="none" dirty="0">
                <a:solidFill>
                  <a:schemeClr val="tx1">
                    <a:lumMod val="95000"/>
                  </a:schemeClr>
                </a:solidFill>
              </a:rPr>
              <a:t>を用いてデータを拡張</a:t>
            </a:r>
            <a:endParaRPr lang="en-US" altLang="ja-JP" sz="24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a:p>
        </p:txBody>
      </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531640"/>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400" b="1" cap="none" dirty="0">
                <a:solidFill>
                  <a:schemeClr val="tx1"/>
                </a:solidFill>
              </a:rPr>
              <a:t>Data Augmentation</a:t>
            </a:r>
            <a:endParaRPr lang="ja-JP" altLang="en-US" sz="4400" b="1" cap="none" dirty="0">
              <a:solidFill>
                <a:schemeClr val="tx1"/>
              </a:solidFill>
            </a:endParaRPr>
          </a:p>
        </p:txBody>
      </p:sp>
      <p:grpSp>
        <p:nvGrpSpPr>
          <p:cNvPr id="2" name="グループ化 1">
            <a:extLst>
              <a:ext uri="{FF2B5EF4-FFF2-40B4-BE49-F238E27FC236}">
                <a16:creationId xmlns:a16="http://schemas.microsoft.com/office/drawing/2014/main" id="{BEC284AE-8392-490E-A2A0-9851C889E63C}"/>
              </a:ext>
            </a:extLst>
          </p:cNvPr>
          <p:cNvGrpSpPr/>
          <p:nvPr/>
        </p:nvGrpSpPr>
        <p:grpSpPr>
          <a:xfrm>
            <a:off x="856061" y="3512812"/>
            <a:ext cx="8697038" cy="3303876"/>
            <a:chOff x="856061" y="3248618"/>
            <a:chExt cx="8697038" cy="3303876"/>
          </a:xfrm>
        </p:grpSpPr>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grpSp>
    </p:spTree>
    <p:extLst>
      <p:ext uri="{BB962C8B-B14F-4D97-AF65-F5344CB8AC3E}">
        <p14:creationId xmlns:p14="http://schemas.microsoft.com/office/powerpoint/2010/main" val="816393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8441" y="1961107"/>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a:t>
            </a:r>
            <a:r>
              <a:rPr lang="ja-JP" altLang="en-US" sz="2400" b="1" cap="none" dirty="0">
                <a:solidFill>
                  <a:schemeClr val="tx1">
                    <a:lumMod val="95000"/>
                  </a:schemeClr>
                </a:solidFill>
              </a:rPr>
              <a:t>シソーラス</a:t>
            </a:r>
            <a:r>
              <a:rPr lang="ja-JP" altLang="en-US" sz="2400" cap="none" dirty="0">
                <a:solidFill>
                  <a:schemeClr val="tx1">
                    <a:lumMod val="95000"/>
                  </a:schemeClr>
                </a:solidFill>
              </a:rPr>
              <a:t>を用いてデータを拡張</a:t>
            </a:r>
            <a:endParaRPr lang="en-US" altLang="ja-JP" sz="24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531640"/>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400" b="1" cap="none" dirty="0">
                <a:solidFill>
                  <a:schemeClr val="tx1"/>
                </a:solidFill>
              </a:rPr>
              <a:t>Data Augmentation</a:t>
            </a:r>
            <a:endParaRPr lang="ja-JP" altLang="en-US" sz="4400" b="1" cap="none" dirty="0">
              <a:solidFill>
                <a:schemeClr val="tx1"/>
              </a:solidFill>
            </a:endParaRPr>
          </a:p>
        </p:txBody>
      </p:sp>
      <p:grpSp>
        <p:nvGrpSpPr>
          <p:cNvPr id="14" name="グループ化 13">
            <a:extLst>
              <a:ext uri="{FF2B5EF4-FFF2-40B4-BE49-F238E27FC236}">
                <a16:creationId xmlns:a16="http://schemas.microsoft.com/office/drawing/2014/main" id="{F67626B3-357E-4CAF-A59C-B566C8A65CB5}"/>
              </a:ext>
            </a:extLst>
          </p:cNvPr>
          <p:cNvGrpSpPr/>
          <p:nvPr/>
        </p:nvGrpSpPr>
        <p:grpSpPr>
          <a:xfrm>
            <a:off x="638932" y="3045346"/>
            <a:ext cx="7443087" cy="3068179"/>
            <a:chOff x="446963" y="3239509"/>
            <a:chExt cx="7443087" cy="3068179"/>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2385287" y="3557813"/>
              <a:ext cx="3259513" cy="400110"/>
            </a:xfrm>
            <a:prstGeom prst="rect">
              <a:avLst/>
            </a:prstGeom>
            <a:noFill/>
          </p:spPr>
          <p:txBody>
            <a:bodyPr wrap="square" rtlCol="0">
              <a:spAutoFit/>
            </a:bodyPr>
            <a:lstStyle/>
            <a:p>
              <a:pPr algn="ctr"/>
              <a:r>
                <a:rPr lang="en-US" altLang="ja-JP" sz="2000" dirty="0">
                  <a:solidFill>
                    <a:schemeClr val="bg1"/>
                  </a:solidFill>
                </a:rPr>
                <a:t>B </a:t>
              </a:r>
              <a:r>
                <a:rPr lang="ja-JP" altLang="en-US" sz="2000" dirty="0">
                  <a:solidFill>
                    <a:schemeClr val="bg1"/>
                  </a:solidFill>
                </a:rPr>
                <a:t>さん は </a:t>
              </a:r>
              <a:r>
                <a:rPr lang="ja-JP" altLang="en-US" sz="2000" u="sng" dirty="0">
                  <a:solidFill>
                    <a:schemeClr val="bg1"/>
                  </a:solidFill>
                  <a:highlight>
                    <a:srgbClr val="B7E7D6"/>
                  </a:highlight>
                </a:rPr>
                <a:t>いつも</a:t>
              </a:r>
              <a:r>
                <a:rPr lang="ja-JP" altLang="en-US" sz="2000" dirty="0">
                  <a:solidFill>
                    <a:schemeClr val="bg1"/>
                  </a:solidFill>
                </a:rPr>
                <a:t> </a:t>
              </a:r>
              <a:r>
                <a:rPr lang="ja-JP" altLang="en-US" sz="2000" u="sng" dirty="0">
                  <a:solidFill>
                    <a:schemeClr val="bg1"/>
                  </a:solidFill>
                  <a:highlight>
                    <a:srgbClr val="FF0066"/>
                  </a:highlight>
                </a:rPr>
                <a:t>優しい</a:t>
              </a:r>
              <a:r>
                <a:rPr lang="ja-JP" altLang="en-US" sz="2000" dirty="0">
                  <a:solidFill>
                    <a:schemeClr val="bg1"/>
                  </a:solidFill>
                </a:rPr>
                <a:t> な </a:t>
              </a:r>
              <a:endParaRPr kumimoji="1" lang="ja-JP" altLang="en-US" sz="2000" dirty="0">
                <a:solidFill>
                  <a:schemeClr val="bg1"/>
                </a:solidFill>
              </a:endParaRPr>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446963" y="4416014"/>
              <a:ext cx="3259513" cy="369332"/>
            </a:xfrm>
            <a:prstGeom prst="rect">
              <a:avLst/>
            </a:prstGeom>
            <a:noFill/>
          </p:spPr>
          <p:txBody>
            <a:bodyPr wrap="square" rtlCol="0">
              <a:spAutoFit/>
            </a:bodyPr>
            <a:lstStyle/>
            <a:p>
              <a:r>
                <a:rPr lang="en-US" altLang="ja-JP" dirty="0">
                  <a:solidFill>
                    <a:schemeClr val="bg1"/>
                  </a:solidFill>
                </a:rPr>
                <a:t>B </a:t>
              </a:r>
              <a:r>
                <a:rPr lang="ja-JP" altLang="en-US" dirty="0">
                  <a:solidFill>
                    <a:schemeClr val="bg1"/>
                  </a:solidFill>
                </a:rPr>
                <a:t>さん は </a:t>
              </a:r>
              <a:r>
                <a:rPr lang="ja-JP" altLang="en-US" b="1" u="sng" dirty="0">
                  <a:solidFill>
                    <a:schemeClr val="bg1"/>
                  </a:solidFill>
                  <a:highlight>
                    <a:srgbClr val="B7E7D6"/>
                  </a:highlight>
                </a:rPr>
                <a:t>何時も</a:t>
              </a:r>
              <a:r>
                <a:rPr lang="ja-JP" altLang="en-US" dirty="0">
                  <a:solidFill>
                    <a:schemeClr val="bg1"/>
                  </a:solidFill>
                </a:rPr>
                <a:t> </a:t>
              </a:r>
              <a:r>
                <a:rPr lang="ja-JP" altLang="en-US" u="sng" dirty="0">
                  <a:solidFill>
                    <a:schemeClr val="bg1"/>
                  </a:solidFill>
                </a:rPr>
                <a:t>優しい</a:t>
              </a:r>
              <a:r>
                <a:rPr lang="ja-JP" altLang="en-US" dirty="0">
                  <a:solidFill>
                    <a:schemeClr val="bg1"/>
                  </a:solidFill>
                </a:rPr>
                <a:t> な </a:t>
              </a:r>
              <a:endParaRPr kumimoji="1" lang="ja-JP" altLang="en-US" dirty="0">
                <a:solidFill>
                  <a:schemeClr val="bg1"/>
                </a:solidFill>
              </a:endParaRPr>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446963" y="5013336"/>
              <a:ext cx="3568080" cy="369332"/>
            </a:xfrm>
            <a:prstGeom prst="rect">
              <a:avLst/>
            </a:prstGeom>
            <a:noFill/>
          </p:spPr>
          <p:txBody>
            <a:bodyPr wrap="square" rtlCol="0">
              <a:spAutoFit/>
            </a:bodyPr>
            <a:lstStyle/>
            <a:p>
              <a:r>
                <a:rPr lang="en-US" altLang="ja-JP" dirty="0">
                  <a:solidFill>
                    <a:schemeClr val="bg1"/>
                  </a:solidFill>
                </a:rPr>
                <a:t>B </a:t>
              </a:r>
              <a:r>
                <a:rPr lang="ja-JP" altLang="en-US" dirty="0">
                  <a:solidFill>
                    <a:schemeClr val="bg1"/>
                  </a:solidFill>
                </a:rPr>
                <a:t>さん は </a:t>
              </a:r>
              <a:r>
                <a:rPr lang="ja-JP" altLang="en-US" b="1" u="sng" dirty="0">
                  <a:solidFill>
                    <a:schemeClr val="bg1"/>
                  </a:solidFill>
                  <a:highlight>
                    <a:srgbClr val="B7E7D6"/>
                  </a:highlight>
                </a:rPr>
                <a:t>いつでも</a:t>
              </a:r>
              <a:r>
                <a:rPr lang="ja-JP" altLang="en-US" b="1" dirty="0">
                  <a:solidFill>
                    <a:schemeClr val="bg1"/>
                  </a:solidFill>
                  <a:highlight>
                    <a:srgbClr val="B7E7D6"/>
                  </a:highlight>
                </a:rPr>
                <a:t> </a:t>
              </a:r>
              <a:r>
                <a:rPr lang="ja-JP" altLang="en-US" u="sng" dirty="0">
                  <a:solidFill>
                    <a:schemeClr val="bg1"/>
                  </a:solidFill>
                </a:rPr>
                <a:t>優しい</a:t>
              </a:r>
              <a:r>
                <a:rPr lang="ja-JP" altLang="en-US" dirty="0">
                  <a:solidFill>
                    <a:schemeClr val="bg1"/>
                  </a:solidFill>
                </a:rPr>
                <a:t> な </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4017330" y="4416014"/>
              <a:ext cx="3872719" cy="369332"/>
            </a:xfrm>
            <a:prstGeom prst="rect">
              <a:avLst/>
            </a:prstGeom>
            <a:noFill/>
          </p:spPr>
          <p:txBody>
            <a:bodyPr wrap="square" rtlCol="0">
              <a:spAutoFit/>
            </a:bodyPr>
            <a:lstStyle/>
            <a:p>
              <a:r>
                <a:rPr lang="en-US" altLang="ja-JP" dirty="0">
                  <a:solidFill>
                    <a:schemeClr val="bg1"/>
                  </a:solidFill>
                </a:rPr>
                <a:t>B </a:t>
              </a:r>
              <a:r>
                <a:rPr lang="ja-JP" altLang="en-US" dirty="0">
                  <a:solidFill>
                    <a:schemeClr val="bg1"/>
                  </a:solidFill>
                </a:rPr>
                <a:t>さん は </a:t>
              </a:r>
              <a:r>
                <a:rPr lang="ja-JP" altLang="en-US" u="sng" dirty="0">
                  <a:solidFill>
                    <a:schemeClr val="bg1"/>
                  </a:solidFill>
                </a:rPr>
                <a:t>いつも</a:t>
              </a:r>
              <a:r>
                <a:rPr lang="ja-JP" altLang="en-US" dirty="0">
                  <a:solidFill>
                    <a:schemeClr val="bg1"/>
                  </a:solidFill>
                </a:rPr>
                <a:t> </a:t>
              </a:r>
              <a:r>
                <a:rPr lang="ja-JP" altLang="en-US" b="1" u="sng" dirty="0">
                  <a:solidFill>
                    <a:schemeClr val="bg1"/>
                  </a:solidFill>
                  <a:highlight>
                    <a:srgbClr val="FF0066"/>
                  </a:highlight>
                </a:rPr>
                <a:t>思いやりがある</a:t>
              </a:r>
              <a:r>
                <a:rPr lang="ja-JP" altLang="en-US" b="1" dirty="0">
                  <a:solidFill>
                    <a:schemeClr val="bg1"/>
                  </a:solidFill>
                  <a:highlight>
                    <a:srgbClr val="FF0066"/>
                  </a:highlight>
                </a:rPr>
                <a:t> </a:t>
              </a:r>
              <a:r>
                <a:rPr lang="ja-JP" altLang="en-US" dirty="0">
                  <a:solidFill>
                    <a:schemeClr val="bg1"/>
                  </a:solidFill>
                </a:rPr>
                <a:t>な </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4017330" y="5016583"/>
              <a:ext cx="3259513" cy="369332"/>
            </a:xfrm>
            <a:prstGeom prst="rect">
              <a:avLst/>
            </a:prstGeom>
            <a:noFill/>
          </p:spPr>
          <p:txBody>
            <a:bodyPr wrap="square" rtlCol="0">
              <a:spAutoFit/>
            </a:bodyPr>
            <a:lstStyle/>
            <a:p>
              <a:r>
                <a:rPr lang="en-US" altLang="ja-JP" dirty="0">
                  <a:solidFill>
                    <a:schemeClr val="bg1"/>
                  </a:solidFill>
                </a:rPr>
                <a:t>B </a:t>
              </a:r>
              <a:r>
                <a:rPr lang="ja-JP" altLang="en-US" dirty="0">
                  <a:solidFill>
                    <a:schemeClr val="bg1"/>
                  </a:solidFill>
                </a:rPr>
                <a:t>さん は </a:t>
              </a:r>
              <a:r>
                <a:rPr lang="ja-JP" altLang="en-US" u="sng" dirty="0">
                  <a:solidFill>
                    <a:schemeClr val="bg1"/>
                  </a:solidFill>
                </a:rPr>
                <a:t>いつも</a:t>
              </a:r>
              <a:r>
                <a:rPr lang="ja-JP" altLang="en-US" dirty="0">
                  <a:solidFill>
                    <a:schemeClr val="bg1"/>
                  </a:solidFill>
                </a:rPr>
                <a:t> </a:t>
              </a:r>
              <a:r>
                <a:rPr lang="ja-JP" altLang="en-US" b="1" u="sng" dirty="0">
                  <a:solidFill>
                    <a:schemeClr val="bg1"/>
                  </a:solidFill>
                  <a:highlight>
                    <a:srgbClr val="FF0066"/>
                  </a:highlight>
                </a:rPr>
                <a:t>温かい</a:t>
              </a:r>
              <a:r>
                <a:rPr lang="ja-JP" altLang="en-US" b="1" dirty="0">
                  <a:solidFill>
                    <a:schemeClr val="bg1"/>
                  </a:solidFill>
                </a:rPr>
                <a:t> </a:t>
              </a:r>
              <a:r>
                <a:rPr lang="ja-JP" altLang="en-US" dirty="0">
                  <a:solidFill>
                    <a:schemeClr val="bg1"/>
                  </a:solidFill>
                </a:rPr>
                <a:t>な </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2537103" y="3962764"/>
              <a:ext cx="1477941" cy="3948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4015044" y="3962764"/>
              <a:ext cx="1537680" cy="453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446963" y="5476691"/>
              <a:ext cx="3259513" cy="830997"/>
            </a:xfrm>
            <a:prstGeom prst="rect">
              <a:avLst/>
            </a:prstGeom>
            <a:noFill/>
          </p:spPr>
          <p:txBody>
            <a:bodyPr wrap="square" rtlCol="0">
              <a:spAutoFit/>
            </a:bodyPr>
            <a:lstStyle/>
            <a:p>
              <a:pPr algn="ctr"/>
              <a:r>
                <a:rPr kumimoji="1" lang="ja-JP" altLang="en-US" sz="1600" dirty="0">
                  <a:solidFill>
                    <a:schemeClr val="bg1"/>
                  </a:solidFill>
                </a:rPr>
                <a:t>・</a:t>
              </a:r>
              <a:endParaRPr kumimoji="1" lang="en-US" altLang="ja-JP" sz="1600" dirty="0">
                <a:solidFill>
                  <a:schemeClr val="bg1"/>
                </a:solidFill>
              </a:endParaRPr>
            </a:p>
            <a:p>
              <a:pPr algn="ctr"/>
              <a:r>
                <a:rPr kumimoji="1" lang="ja-JP" altLang="en-US" sz="1600" dirty="0">
                  <a:solidFill>
                    <a:schemeClr val="bg1"/>
                  </a:solidFill>
                </a:rPr>
                <a:t>・</a:t>
              </a:r>
              <a:endParaRPr kumimoji="1" lang="en-US" altLang="ja-JP" sz="1600" dirty="0">
                <a:solidFill>
                  <a:schemeClr val="bg1"/>
                </a:solidFill>
              </a:endParaRPr>
            </a:p>
            <a:p>
              <a:pPr algn="ctr"/>
              <a:r>
                <a:rPr kumimoji="1" lang="ja-JP" altLang="en-US" sz="1600" dirty="0">
                  <a:solidFill>
                    <a:schemeClr val="bg1"/>
                  </a:solidFill>
                </a:rPr>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4630537" y="5476691"/>
              <a:ext cx="3259513" cy="830997"/>
            </a:xfrm>
            <a:prstGeom prst="rect">
              <a:avLst/>
            </a:prstGeom>
            <a:noFill/>
          </p:spPr>
          <p:txBody>
            <a:bodyPr wrap="square" rtlCol="0">
              <a:spAutoFit/>
            </a:bodyPr>
            <a:lstStyle/>
            <a:p>
              <a:pPr algn="ctr"/>
              <a:r>
                <a:rPr kumimoji="1" lang="ja-JP" altLang="en-US" sz="1600" dirty="0">
                  <a:solidFill>
                    <a:schemeClr val="bg1"/>
                  </a:solidFill>
                </a:rPr>
                <a:t>・</a:t>
              </a:r>
              <a:endParaRPr kumimoji="1" lang="en-US" altLang="ja-JP" sz="1600" dirty="0">
                <a:solidFill>
                  <a:schemeClr val="bg1"/>
                </a:solidFill>
              </a:endParaRPr>
            </a:p>
            <a:p>
              <a:pPr algn="ctr"/>
              <a:r>
                <a:rPr kumimoji="1" lang="ja-JP" altLang="en-US" sz="1600" dirty="0">
                  <a:solidFill>
                    <a:schemeClr val="bg1"/>
                  </a:solidFill>
                </a:rPr>
                <a:t>・</a:t>
              </a:r>
              <a:endParaRPr kumimoji="1" lang="en-US" altLang="ja-JP" sz="1600" dirty="0">
                <a:solidFill>
                  <a:schemeClr val="bg1"/>
                </a:solidFill>
              </a:endParaRPr>
            </a:p>
            <a:p>
              <a:pPr algn="ctr"/>
              <a:r>
                <a:rPr kumimoji="1" lang="ja-JP" altLang="en-US" sz="1600" dirty="0">
                  <a:solidFill>
                    <a:schemeClr val="bg1"/>
                  </a:solidFill>
                </a:rPr>
                <a:t>・</a:t>
              </a:r>
            </a:p>
          </p:txBody>
        </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758772" y="3239509"/>
              <a:ext cx="3775847" cy="369332"/>
            </a:xfrm>
            <a:prstGeom prst="rect">
              <a:avLst/>
            </a:prstGeom>
            <a:noFill/>
          </p:spPr>
          <p:txBody>
            <a:bodyPr wrap="square" rtlCol="0">
              <a:spAutoFit/>
            </a:bodyPr>
            <a:lstStyle/>
            <a:p>
              <a:pPr algn="ctr"/>
              <a:r>
                <a:rPr kumimoji="1" lang="ja-JP" altLang="en-US" b="1" dirty="0">
                  <a:solidFill>
                    <a:schemeClr val="bg1"/>
                  </a:solidFill>
                </a:rPr>
                <a:t>オリジナル </a:t>
              </a:r>
              <a:r>
                <a:rPr kumimoji="1" lang="en-US" altLang="ja-JP" b="1" dirty="0">
                  <a:solidFill>
                    <a:schemeClr val="bg1"/>
                  </a:solidFill>
                </a:rPr>
                <a:t>:</a:t>
              </a:r>
            </a:p>
          </p:txBody>
        </p:sp>
      </p:grpSp>
    </p:spTree>
    <p:extLst>
      <p:ext uri="{BB962C8B-B14F-4D97-AF65-F5344CB8AC3E}">
        <p14:creationId xmlns:p14="http://schemas.microsoft.com/office/powerpoint/2010/main" val="3588348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solidFill>
                  <a:schemeClr val="tx1">
                    <a:lumMod val="95000"/>
                  </a:schemeClr>
                </a:solidFill>
              </a:rPr>
              <a:t>提案手法</a:t>
            </a:r>
            <a:endParaRPr lang="en-US" altLang="ja-JP" sz="2800" dirty="0">
              <a:solidFill>
                <a:schemeClr val="tx1">
                  <a:lumMod val="95000"/>
                </a:schemeClr>
              </a:solidFill>
            </a:endParaRPr>
          </a:p>
          <a:p>
            <a:r>
              <a:rPr lang="ja-JP" altLang="en-US" sz="2800" dirty="0">
                <a:solidFill>
                  <a:schemeClr val="tx1">
                    <a:lumMod val="95000"/>
                  </a:schemeClr>
                </a:solidFill>
              </a:rPr>
              <a:t>データセット及び要素技術</a:t>
            </a:r>
            <a:endParaRPr lang="en-US" altLang="ja-JP" sz="2800" dirty="0">
              <a:solidFill>
                <a:schemeClr val="tx1">
                  <a:lumMod val="95000"/>
                </a:schemeClr>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20</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873682"/>
            <a:ext cx="7511473" cy="3293209"/>
          </a:xfrm>
          <a:prstGeom prst="rect">
            <a:avLst/>
          </a:prstGeom>
          <a:noFill/>
        </p:spPr>
        <p:txBody>
          <a:bodyPr wrap="square" rtlCol="0">
            <a:spAutoFit/>
          </a:bodyPr>
          <a:lstStyle/>
          <a:p>
            <a:pPr marL="285750" indent="-285750">
              <a:buFont typeface="Arial" panose="020B0604020202020204" pitchFamily="34" charset="0"/>
              <a:buChar char="•"/>
            </a:pPr>
            <a:r>
              <a:rPr lang="en-US" altLang="ja-JP" sz="2000" b="1" dirty="0">
                <a:effectLst>
                  <a:glow rad="38100">
                    <a:schemeClr val="bg1">
                      <a:lumMod val="50000"/>
                      <a:lumOff val="50000"/>
                      <a:alpha val="20000"/>
                    </a:schemeClr>
                  </a:glow>
                </a:effectLst>
              </a:rPr>
              <a:t>B</a:t>
            </a:r>
            <a:r>
              <a:rPr lang="en-US" altLang="ja-JP" sz="2000" dirty="0">
                <a:effectLst>
                  <a:glow rad="38100">
                    <a:schemeClr val="bg1">
                      <a:lumMod val="50000"/>
                      <a:lumOff val="50000"/>
                      <a:alpha val="20000"/>
                    </a:schemeClr>
                  </a:glow>
                </a:effectLst>
              </a:rPr>
              <a:t>idirectional </a:t>
            </a:r>
            <a:r>
              <a:rPr lang="en-US" altLang="ja-JP" sz="2000" b="1" dirty="0">
                <a:effectLst>
                  <a:glow rad="38100">
                    <a:schemeClr val="bg1">
                      <a:lumMod val="50000"/>
                      <a:lumOff val="50000"/>
                      <a:alpha val="20000"/>
                    </a:schemeClr>
                  </a:glow>
                </a:effectLst>
              </a:rPr>
              <a:t>E</a:t>
            </a:r>
            <a:r>
              <a:rPr lang="en-US" altLang="ja-JP" sz="2000" dirty="0">
                <a:effectLst>
                  <a:glow rad="38100">
                    <a:schemeClr val="bg1">
                      <a:lumMod val="50000"/>
                      <a:lumOff val="50000"/>
                      <a:alpha val="20000"/>
                    </a:schemeClr>
                  </a:glow>
                </a:effectLst>
              </a:rPr>
              <a:t>ncoder </a:t>
            </a:r>
            <a:r>
              <a:rPr lang="en-US" altLang="ja-JP" sz="2000" b="1" dirty="0">
                <a:effectLst>
                  <a:glow rad="38100">
                    <a:schemeClr val="bg1">
                      <a:lumMod val="50000"/>
                      <a:lumOff val="50000"/>
                      <a:alpha val="20000"/>
                    </a:schemeClr>
                  </a:glow>
                </a:effectLst>
              </a:rPr>
              <a:t>R</a:t>
            </a:r>
            <a:r>
              <a:rPr lang="en-US" altLang="ja-JP" sz="2000" dirty="0">
                <a:effectLst>
                  <a:glow rad="38100">
                    <a:schemeClr val="bg1">
                      <a:lumMod val="50000"/>
                      <a:lumOff val="50000"/>
                      <a:alpha val="20000"/>
                    </a:schemeClr>
                  </a:glow>
                </a:effectLst>
              </a:rPr>
              <a:t>epresentations from </a:t>
            </a:r>
            <a:r>
              <a:rPr lang="en-US" altLang="ja-JP" sz="2000" b="1" dirty="0">
                <a:effectLst>
                  <a:glow rad="38100">
                    <a:schemeClr val="bg1">
                      <a:lumMod val="50000"/>
                      <a:lumOff val="50000"/>
                      <a:alpha val="20000"/>
                    </a:schemeClr>
                  </a:glow>
                </a:effectLst>
              </a:rPr>
              <a:t>T</a:t>
            </a:r>
            <a:r>
              <a:rPr lang="en-US" altLang="ja-JP" sz="2000" dirty="0">
                <a:effectLst>
                  <a:glow rad="38100">
                    <a:schemeClr val="bg1">
                      <a:lumMod val="50000"/>
                      <a:lumOff val="50000"/>
                      <a:alpha val="20000"/>
                    </a:schemeClr>
                  </a:glow>
                </a:effectLst>
              </a:rPr>
              <a:t>ransformer</a:t>
            </a:r>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pPr marL="285750" indent="-285750">
              <a:buFont typeface="Arial" panose="020B0604020202020204" pitchFamily="34" charset="0"/>
              <a:buChar char="•"/>
            </a:pPr>
            <a:endParaRPr lang="en-US" altLang="ja-JP" sz="2400" dirty="0"/>
          </a:p>
          <a:p>
            <a:endParaRPr lang="en-US" altLang="ja-JP" sz="2400"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3806585" y="552982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
        <p:nvSpPr>
          <p:cNvPr id="8" name="正方形/長方形 7">
            <a:extLst>
              <a:ext uri="{FF2B5EF4-FFF2-40B4-BE49-F238E27FC236}">
                <a16:creationId xmlns:a16="http://schemas.microsoft.com/office/drawing/2014/main" id="{97B5A692-D40E-4A97-82F9-BED4BD4688D4}"/>
              </a:ext>
            </a:extLst>
          </p:cNvPr>
          <p:cNvSpPr/>
          <p:nvPr/>
        </p:nvSpPr>
        <p:spPr>
          <a:xfrm>
            <a:off x="2306749"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spTree>
    <p:extLst>
      <p:ext uri="{BB962C8B-B14F-4D97-AF65-F5344CB8AC3E}">
        <p14:creationId xmlns:p14="http://schemas.microsoft.com/office/powerpoint/2010/main" val="3395520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21</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4585871"/>
          </a:xfrm>
          <a:prstGeom prst="rect">
            <a:avLst/>
          </a:prstGeom>
          <a:noFill/>
        </p:spPr>
        <p:txBody>
          <a:bodyPr wrap="square" rtlCol="0">
            <a:spAutoFit/>
          </a:bodyPr>
          <a:lstStyle/>
          <a:p>
            <a:r>
              <a:rPr lang="ja-JP" altLang="en-US" sz="2400" dirty="0"/>
              <a:t>・</a:t>
            </a:r>
            <a:r>
              <a:rPr lang="en-US" altLang="ja-JP" sz="2400" dirty="0"/>
              <a:t>[</a:t>
            </a:r>
            <a:r>
              <a:rPr lang="ja-JP" altLang="en-US" sz="2400" dirty="0"/>
              <a:t>京大 </a:t>
            </a:r>
            <a:r>
              <a:rPr lang="en-US" altLang="ja-JP" sz="2400" dirty="0"/>
              <a:t>BERT</a:t>
            </a:r>
            <a:r>
              <a:rPr lang="en-US" altLang="ja-JP" sz="2400" baseline="54000" dirty="0"/>
              <a:t>*1</a:t>
            </a:r>
            <a:r>
              <a:rPr lang="en-US" altLang="ja-JP" sz="2400" dirty="0"/>
              <a:t>] </a:t>
            </a:r>
            <a:r>
              <a:rPr lang="en-US" altLang="ja-JP" sz="1400" dirty="0"/>
              <a:t>(*1 : </a:t>
            </a:r>
            <a:r>
              <a:rPr lang="ja-JP" altLang="en-US" sz="1400" dirty="0"/>
              <a:t>本研究における呼称</a:t>
            </a:r>
            <a:r>
              <a:rPr lang="en-US" altLang="ja-JP" sz="1400" dirty="0"/>
              <a:t>)</a:t>
            </a:r>
            <a:br>
              <a:rPr lang="en-US" altLang="ja-JP" sz="1400" dirty="0"/>
            </a:br>
            <a:br>
              <a:rPr lang="en-US" altLang="ja-JP" sz="2400" dirty="0"/>
            </a:br>
            <a:r>
              <a:rPr lang="en-US" altLang="ja-JP" sz="2400" dirty="0"/>
              <a:t>	</a:t>
            </a:r>
            <a:r>
              <a:rPr lang="ja-JP" altLang="en-US" sz="2400" dirty="0"/>
              <a:t>京都大学 黒橋・河原研究室が公開している</a:t>
            </a:r>
            <a:br>
              <a:rPr lang="en-US" altLang="ja-JP" sz="2400" dirty="0"/>
            </a:br>
            <a:r>
              <a:rPr lang="en-US" altLang="ja-JP" sz="2400" dirty="0"/>
              <a:t>	</a:t>
            </a:r>
            <a:r>
              <a:rPr lang="ja-JP" altLang="en-US" sz="2400" dirty="0"/>
              <a:t>日本語 </a:t>
            </a:r>
            <a:r>
              <a:rPr lang="en-US" altLang="ja-JP" sz="2400" dirty="0"/>
              <a:t>Wikipedia </a:t>
            </a:r>
            <a:r>
              <a:rPr lang="ja-JP" altLang="en-US" sz="2400" dirty="0"/>
              <a:t>コーパスを用いたモデル</a:t>
            </a:r>
            <a:endParaRPr lang="en-US" altLang="ja-JP" sz="2400" dirty="0"/>
          </a:p>
          <a:p>
            <a:endParaRPr lang="en-US" altLang="ja-JP" sz="2400" dirty="0"/>
          </a:p>
          <a:p>
            <a:r>
              <a:rPr lang="ja-JP" altLang="en-US" sz="2400" dirty="0"/>
              <a:t>・</a:t>
            </a:r>
            <a:r>
              <a:rPr lang="en-US" altLang="ja-JP" sz="2400" dirty="0"/>
              <a:t>[</a:t>
            </a:r>
            <a:r>
              <a:rPr lang="en-US" altLang="ja-JP" sz="2400" dirty="0" err="1"/>
              <a:t>hottoSNS</a:t>
            </a:r>
            <a:r>
              <a:rPr lang="en-US" altLang="ja-JP" sz="2400" dirty="0"/>
              <a:t>-BERT]</a:t>
            </a:r>
            <a:br>
              <a:rPr lang="en-US" altLang="ja-JP" sz="2400" dirty="0"/>
            </a:br>
            <a:br>
              <a:rPr lang="en-US" altLang="ja-JP" sz="2400" dirty="0"/>
            </a:br>
            <a:r>
              <a:rPr lang="en-US" altLang="ja-JP" sz="2400" dirty="0"/>
              <a:t>	</a:t>
            </a:r>
            <a:r>
              <a:rPr kumimoji="1" lang="en-US" altLang="ja-JP" sz="2800" dirty="0"/>
              <a:t> </a:t>
            </a:r>
            <a:r>
              <a:rPr kumimoji="1" lang="en-US" altLang="ja-JP" sz="2400" dirty="0" err="1"/>
              <a:t>hottolink</a:t>
            </a:r>
            <a:r>
              <a:rPr kumimoji="1" lang="en-US" altLang="ja-JP" sz="2400" dirty="0"/>
              <a:t> </a:t>
            </a:r>
            <a:r>
              <a:rPr kumimoji="1" lang="ja-JP" altLang="en-US" sz="2400" dirty="0"/>
              <a:t>社が公開している</a:t>
            </a:r>
            <a:br>
              <a:rPr kumimoji="1" lang="en-US" altLang="ja-JP" sz="2400" dirty="0"/>
            </a:br>
            <a:r>
              <a:rPr kumimoji="1" lang="en-US" altLang="ja-JP" sz="2400" dirty="0"/>
              <a:t>	 </a:t>
            </a:r>
            <a:r>
              <a:rPr kumimoji="1" lang="ja-JP" altLang="en-US" sz="2400" dirty="0"/>
              <a:t>大規模日本語 </a:t>
            </a:r>
            <a:r>
              <a:rPr kumimoji="1" lang="en-US" altLang="ja-JP" sz="2400" dirty="0"/>
              <a:t>SNS </a:t>
            </a:r>
            <a:r>
              <a:rPr kumimoji="1" lang="ja-JP" altLang="en-US" sz="2400" dirty="0"/>
              <a:t>コーパスを用いたモデル</a:t>
            </a:r>
            <a:endParaRPr lang="en-US" altLang="ja-JP" sz="2400" dirty="0"/>
          </a:p>
          <a:p>
            <a:endParaRPr lang="en-US" altLang="ja-JP" sz="2400" dirty="0"/>
          </a:p>
          <a:p>
            <a:endParaRPr lang="en-US" altLang="ja-JP" sz="2400" dirty="0"/>
          </a:p>
          <a:p>
            <a:endParaRPr lang="en-US" altLang="ja-JP" sz="2400" dirty="0"/>
          </a:p>
        </p:txBody>
      </p:sp>
      <p:sp>
        <p:nvSpPr>
          <p:cNvPr id="3" name="テキスト ボックス 2">
            <a:extLst>
              <a:ext uri="{FF2B5EF4-FFF2-40B4-BE49-F238E27FC236}">
                <a16:creationId xmlns:a16="http://schemas.microsoft.com/office/drawing/2014/main" id="{7F10AD6C-E71D-41D7-82BD-C674C7A1CDA6}"/>
              </a:ext>
            </a:extLst>
          </p:cNvPr>
          <p:cNvSpPr txBox="1"/>
          <p:nvPr/>
        </p:nvSpPr>
        <p:spPr>
          <a:xfrm>
            <a:off x="818347" y="5709490"/>
            <a:ext cx="3399183" cy="577081"/>
          </a:xfrm>
          <a:prstGeom prst="rect">
            <a:avLst/>
          </a:prstGeom>
          <a:noFill/>
        </p:spPr>
        <p:txBody>
          <a:bodyPr wrap="square" rtlCol="0">
            <a:spAutoFit/>
          </a:bodyPr>
          <a:lstStyle/>
          <a:p>
            <a:r>
              <a:rPr kumimoji="1" lang="ja-JP" altLang="en-US" sz="1050" dirty="0"/>
              <a:t>柴田 知秀</a:t>
            </a:r>
            <a:r>
              <a:rPr kumimoji="1" lang="en-US" altLang="ja-JP" sz="1050" dirty="0"/>
              <a:t>, </a:t>
            </a:r>
            <a:r>
              <a:rPr kumimoji="1" lang="ja-JP" altLang="en-US" sz="1050" dirty="0"/>
              <a:t>河原 大輔</a:t>
            </a:r>
            <a:r>
              <a:rPr kumimoji="1" lang="en-US" altLang="ja-JP" sz="1050" dirty="0"/>
              <a:t>, </a:t>
            </a:r>
            <a:r>
              <a:rPr kumimoji="1" lang="ja-JP" altLang="en-US" sz="1050" dirty="0"/>
              <a:t>黒橋 禎夫</a:t>
            </a:r>
            <a:r>
              <a:rPr kumimoji="1" lang="en-US" altLang="ja-JP" sz="1050" dirty="0"/>
              <a:t>,</a:t>
            </a:r>
          </a:p>
          <a:p>
            <a:r>
              <a:rPr kumimoji="1" lang="en-US" altLang="ja-JP" sz="1050" dirty="0"/>
              <a:t>BERT </a:t>
            </a:r>
            <a:r>
              <a:rPr kumimoji="1" lang="ja-JP" altLang="en-US" sz="1050" dirty="0"/>
              <a:t>による日本語構文解析の精度向上</a:t>
            </a:r>
            <a:r>
              <a:rPr kumimoji="1" lang="en-US" altLang="ja-JP" sz="1050" dirty="0"/>
              <a:t>,</a:t>
            </a:r>
          </a:p>
          <a:p>
            <a:r>
              <a:rPr kumimoji="1" lang="ja-JP" altLang="en-US" sz="1050" dirty="0"/>
              <a:t>言語処理学会 第</a:t>
            </a:r>
            <a:r>
              <a:rPr kumimoji="1" lang="en-US" altLang="ja-JP" sz="1050" dirty="0"/>
              <a:t>25</a:t>
            </a:r>
            <a:r>
              <a:rPr kumimoji="1" lang="ja-JP" altLang="en-US" sz="1050" dirty="0"/>
              <a:t>回年次大会</a:t>
            </a:r>
            <a:r>
              <a:rPr kumimoji="1" lang="en-US" altLang="ja-JP" sz="1050" dirty="0"/>
              <a:t>,pp.205-208,2019</a:t>
            </a:r>
            <a:endParaRPr kumimoji="1" lang="ja-JP" altLang="en-US" sz="1050" dirty="0"/>
          </a:p>
        </p:txBody>
      </p:sp>
      <p:sp>
        <p:nvSpPr>
          <p:cNvPr id="9" name="正方形/長方形 8">
            <a:extLst>
              <a:ext uri="{FF2B5EF4-FFF2-40B4-BE49-F238E27FC236}">
                <a16:creationId xmlns:a16="http://schemas.microsoft.com/office/drawing/2014/main" id="{27FCCE5C-1009-4B12-937F-58ED5FD4170A}"/>
              </a:ext>
            </a:extLst>
          </p:cNvPr>
          <p:cNvSpPr/>
          <p:nvPr/>
        </p:nvSpPr>
        <p:spPr>
          <a:xfrm>
            <a:off x="2306749"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sp>
        <p:nvSpPr>
          <p:cNvPr id="10" name="テキスト ボックス 9">
            <a:extLst>
              <a:ext uri="{FF2B5EF4-FFF2-40B4-BE49-F238E27FC236}">
                <a16:creationId xmlns:a16="http://schemas.microsoft.com/office/drawing/2014/main" id="{831DA734-2342-46A2-A133-26CDF4BA52A2}"/>
              </a:ext>
            </a:extLst>
          </p:cNvPr>
          <p:cNvSpPr txBox="1"/>
          <p:nvPr/>
        </p:nvSpPr>
        <p:spPr>
          <a:xfrm>
            <a:off x="3931810" y="5684901"/>
            <a:ext cx="4994787" cy="577081"/>
          </a:xfrm>
          <a:prstGeom prst="rect">
            <a:avLst/>
          </a:prstGeom>
          <a:noFill/>
        </p:spPr>
        <p:txBody>
          <a:bodyPr wrap="square" rtlCol="0">
            <a:spAutoFit/>
          </a:bodyPr>
          <a:lstStyle/>
          <a:p>
            <a:r>
              <a:rPr kumimoji="1" lang="en-US" altLang="ja-JP" sz="1050" dirty="0"/>
              <a:t>Sakaki,</a:t>
            </a:r>
            <a:r>
              <a:rPr kumimoji="1" lang="ja-JP" altLang="en-US" sz="1050" dirty="0"/>
              <a:t> </a:t>
            </a:r>
            <a:r>
              <a:rPr kumimoji="1" lang="en-US" altLang="ja-JP" sz="1050" dirty="0"/>
              <a:t>Takeshi and </a:t>
            </a:r>
            <a:r>
              <a:rPr kumimoji="1" lang="en-US" altLang="ja-JP" sz="1050" dirty="0" err="1"/>
              <a:t>Mizuki</a:t>
            </a:r>
            <a:r>
              <a:rPr kumimoji="1" lang="en-US" altLang="ja-JP" sz="1050" dirty="0"/>
              <a:t>, Sakae and </a:t>
            </a:r>
            <a:r>
              <a:rPr kumimoji="1" lang="en-US" altLang="ja-JP" sz="1050" dirty="0" err="1"/>
              <a:t>Gunji</a:t>
            </a:r>
            <a:r>
              <a:rPr kumimoji="1" lang="en-US" altLang="ja-JP" sz="1050" dirty="0"/>
              <a:t>, </a:t>
            </a:r>
            <a:r>
              <a:rPr kumimoji="1" lang="en-US" altLang="ja-JP" sz="1050" dirty="0" err="1"/>
              <a:t>Naoyuki</a:t>
            </a:r>
            <a:r>
              <a:rPr kumimoji="1" lang="en-US" altLang="ja-JP" sz="1050" dirty="0"/>
              <a:t> ,</a:t>
            </a:r>
          </a:p>
          <a:p>
            <a:r>
              <a:rPr kumimoji="1" lang="en-US" altLang="ja-JP" sz="1050" dirty="0"/>
              <a:t>BERT Pre-trained model Trained on Large-scale Japanese </a:t>
            </a:r>
            <a:br>
              <a:rPr kumimoji="1" lang="en-US" altLang="ja-JP" sz="1050" dirty="0"/>
            </a:br>
            <a:r>
              <a:rPr kumimoji="1" lang="en-US" altLang="ja-JP" sz="1050" dirty="0"/>
              <a:t>Social Media Corpus, 2019</a:t>
            </a:r>
          </a:p>
        </p:txBody>
      </p:sp>
    </p:spTree>
    <p:extLst>
      <p:ext uri="{BB962C8B-B14F-4D97-AF65-F5344CB8AC3E}">
        <p14:creationId xmlns:p14="http://schemas.microsoft.com/office/powerpoint/2010/main" val="2358923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22</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2073357"/>
            <a:ext cx="7511473" cy="378565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Saito, Matsui </a:t>
            </a:r>
            <a:r>
              <a:rPr kumimoji="1" lang="ja-JP" altLang="en-US" sz="2400" dirty="0"/>
              <a:t>らが提案した画像のベクトル化手法</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アニメや漫画のようなイラストに対する</a:t>
            </a:r>
            <a:endParaRPr kumimoji="1" lang="en-US" altLang="ja-JP" sz="2400" dirty="0"/>
          </a:p>
          <a:p>
            <a:r>
              <a:rPr kumimoji="1" lang="ja-JP" altLang="en-US" sz="2400" dirty="0"/>
              <a:t>    画像認識の難しさに取り組む</a:t>
            </a:r>
            <a:endParaRPr kumimoji="1" lang="en-US" altLang="ja-JP" sz="2400" dirty="0"/>
          </a:p>
          <a:p>
            <a:endParaRPr kumimoji="1" lang="en-US" altLang="ja-JP" sz="2400" dirty="0"/>
          </a:p>
          <a:p>
            <a:pPr marL="285750" indent="-285750">
              <a:buFont typeface="Arial" panose="020B0604020202020204" pitchFamily="34" charset="0"/>
              <a:buChar char="•"/>
            </a:pPr>
            <a:r>
              <a:rPr kumimoji="1" lang="ja-JP" altLang="en-US" sz="2400" dirty="0"/>
              <a:t>筆者らによって公開されている</a:t>
            </a:r>
            <a:br>
              <a:rPr kumimoji="1" lang="en-US" altLang="ja-JP" sz="2400" dirty="0"/>
            </a:br>
            <a:r>
              <a:rPr kumimoji="1" lang="ja-JP" altLang="en-US" sz="2400" dirty="0"/>
              <a:t>イラスト投稿サイトから約 </a:t>
            </a:r>
            <a:r>
              <a:rPr kumimoji="1" lang="en-US" altLang="ja-JP" sz="2400" dirty="0"/>
              <a:t>100 </a:t>
            </a:r>
            <a:r>
              <a:rPr kumimoji="1" lang="ja-JP" altLang="en-US" sz="2400" dirty="0"/>
              <a:t>万枚を用いて</a:t>
            </a:r>
            <a:br>
              <a:rPr kumimoji="1" lang="en-US" altLang="ja-JP" sz="2400" dirty="0"/>
            </a:br>
            <a:r>
              <a:rPr kumimoji="1" lang="ja-JP" altLang="en-US" sz="2400" dirty="0"/>
              <a:t>学習した事前学習済みモデルを使用</a:t>
            </a:r>
            <a:endParaRPr kumimoji="1" lang="en-US" altLang="ja-JP" sz="2400" dirty="0"/>
          </a:p>
          <a:p>
            <a:endParaRPr kumimoji="1" lang="en-US" altLang="ja-JP" sz="2400" dirty="0"/>
          </a:p>
          <a:p>
            <a:endParaRPr kumimoji="1" lang="en-US" altLang="ja-JP" sz="2400" dirty="0"/>
          </a:p>
        </p:txBody>
      </p:sp>
      <p:sp>
        <p:nvSpPr>
          <p:cNvPr id="12" name="テキスト ボックス 11">
            <a:extLst>
              <a:ext uri="{FF2B5EF4-FFF2-40B4-BE49-F238E27FC236}">
                <a16:creationId xmlns:a16="http://schemas.microsoft.com/office/drawing/2014/main" id="{1B5AB960-13DE-4047-8640-70D22BB48260}"/>
              </a:ext>
            </a:extLst>
          </p:cNvPr>
          <p:cNvSpPr txBox="1"/>
          <p:nvPr/>
        </p:nvSpPr>
        <p:spPr>
          <a:xfrm>
            <a:off x="3966281" y="5615651"/>
            <a:ext cx="4200525" cy="646331"/>
          </a:xfrm>
          <a:prstGeom prst="rect">
            <a:avLst/>
          </a:prstGeom>
          <a:noFill/>
        </p:spPr>
        <p:txBody>
          <a:bodyPr wrap="square" rtlCol="0">
            <a:spAutoFit/>
          </a:bodyPr>
          <a:lstStyle/>
          <a:p>
            <a:r>
              <a:rPr kumimoji="1" lang="en-US" altLang="ja-JP" sz="1200" dirty="0"/>
              <a:t>Masaki Saito, Yusuke Matsui,</a:t>
            </a:r>
          </a:p>
          <a:p>
            <a:r>
              <a:rPr kumimoji="1" lang="en-US" altLang="ja-JP" sz="1200" dirty="0"/>
              <a:t>“Illustration2Vec: A Semantic Vector Representation of Illustrations”, 2015</a:t>
            </a:r>
          </a:p>
        </p:txBody>
      </p:sp>
      <p:sp>
        <p:nvSpPr>
          <p:cNvPr id="6" name="正方形/長方形 5">
            <a:extLst>
              <a:ext uri="{FF2B5EF4-FFF2-40B4-BE49-F238E27FC236}">
                <a16:creationId xmlns:a16="http://schemas.microsoft.com/office/drawing/2014/main" id="{90B9B1A4-5DC2-4C8A-A2CC-925E9D55C6DD}"/>
              </a:ext>
            </a:extLst>
          </p:cNvPr>
          <p:cNvSpPr/>
          <p:nvPr/>
        </p:nvSpPr>
        <p:spPr>
          <a:xfrm>
            <a:off x="4564578"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spTree>
    <p:extLst>
      <p:ext uri="{BB962C8B-B14F-4D97-AF65-F5344CB8AC3E}">
        <p14:creationId xmlns:p14="http://schemas.microsoft.com/office/powerpoint/2010/main" val="2928824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t>データセット及び要素技術</a:t>
            </a:r>
            <a:endParaRPr lang="en-US" altLang="ja-JP" sz="2800" dirty="0"/>
          </a:p>
          <a:p>
            <a:r>
              <a:rPr lang="ja-JP" altLang="en-US" sz="2800" dirty="0">
                <a:solidFill>
                  <a:srgbClr val="F4B54B"/>
                </a:solidFill>
              </a:rPr>
              <a:t>実験手順・設定</a:t>
            </a:r>
            <a:endParaRPr lang="en-US" altLang="ja-JP" sz="2800" dirty="0">
              <a:solidFill>
                <a:srgbClr val="F4B54B"/>
              </a:solidFill>
            </a:endParaRPr>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dirty="0"/>
          </a:p>
        </p:txBody>
      </p:sp>
    </p:spTree>
    <p:extLst>
      <p:ext uri="{BB962C8B-B14F-4D97-AF65-F5344CB8AC3E}">
        <p14:creationId xmlns:p14="http://schemas.microsoft.com/office/powerpoint/2010/main" val="4115983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508779"/>
            <a:ext cx="7621895" cy="2697853"/>
          </a:xfrm>
        </p:spPr>
        <p:txBody>
          <a:bodyPr anchor="t">
            <a:normAutofit/>
          </a:bodyPr>
          <a:lstStyle/>
          <a:p>
            <a:pPr marL="385754" indent="-385754">
              <a:buAutoNum type="arabicPeriod"/>
            </a:pPr>
            <a:r>
              <a:rPr lang="ja-JP" altLang="en-US" sz="3200" dirty="0">
                <a:solidFill>
                  <a:schemeClr val="tx1">
                    <a:lumMod val="95000"/>
                  </a:schemeClr>
                </a:solidFill>
              </a:rPr>
              <a:t>セリフ </a:t>
            </a:r>
            <a:r>
              <a:rPr lang="en-US" altLang="ja-JP" sz="3200" dirty="0">
                <a:solidFill>
                  <a:schemeClr val="tx1">
                    <a:lumMod val="95000"/>
                  </a:schemeClr>
                </a:solidFill>
              </a:rPr>
              <a:t>1 </a:t>
            </a:r>
            <a:r>
              <a:rPr lang="ja-JP" altLang="en-US" sz="3200" dirty="0">
                <a:solidFill>
                  <a:schemeClr val="tx1">
                    <a:lumMod val="95000"/>
                  </a:schemeClr>
                </a:solidFill>
              </a:rPr>
              <a:t>文のみを入力とする感情推定</a:t>
            </a:r>
            <a:endParaRPr lang="en-US" altLang="ja-JP" sz="3200" dirty="0">
              <a:solidFill>
                <a:schemeClr val="tx1">
                  <a:lumMod val="95000"/>
                </a:schemeClr>
              </a:solidFill>
            </a:endParaRPr>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a:p>
            <a:pPr marL="0" indent="0">
              <a:buNone/>
            </a:pP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6"/>
            <a:ext cx="7429499" cy="914120"/>
          </a:xfrm>
        </p:spPr>
        <p:txBody>
          <a:bodyPr anchor="t">
            <a:normAutofit lnSpcReduction="10000"/>
          </a:bodyPr>
          <a:lstStyle/>
          <a:p>
            <a:pPr marL="0" indent="0">
              <a:buNone/>
            </a:pPr>
            <a:r>
              <a:rPr lang="ja-JP" altLang="en-US" sz="2400" dirty="0">
                <a:solidFill>
                  <a:schemeClr val="tx1">
                    <a:lumMod val="95000"/>
                  </a:schemeClr>
                </a:solidFill>
              </a:rPr>
              <a:t>正例クラス：</a:t>
            </a:r>
            <a:r>
              <a:rPr lang="ja-JP" altLang="en-US" sz="2400" dirty="0">
                <a:solidFill>
                  <a:schemeClr val="accent6">
                    <a:lumMod val="40000"/>
                    <a:lumOff val="60000"/>
                  </a:schemeClr>
                </a:solidFill>
              </a:rPr>
              <a:t>喜楽</a:t>
            </a:r>
            <a:r>
              <a:rPr lang="ja-JP" altLang="en-US" sz="2400" dirty="0">
                <a:solidFill>
                  <a:schemeClr val="tx1">
                    <a:lumMod val="95000"/>
                  </a:schemeClr>
                </a:solidFill>
              </a:rPr>
              <a:t>　負例クラス：</a:t>
            </a:r>
            <a:r>
              <a:rPr lang="ja-JP" altLang="en-US" sz="2400" dirty="0">
                <a:solidFill>
                  <a:schemeClr val="accent4">
                    <a:lumMod val="40000"/>
                    <a:lumOff val="60000"/>
                  </a:schemeClr>
                </a:solidFill>
              </a:rPr>
              <a:t>その他</a:t>
            </a:r>
            <a:r>
              <a:rPr lang="ja-JP" altLang="en-US" sz="2400" dirty="0">
                <a:solidFill>
                  <a:schemeClr val="tx1">
                    <a:lumMod val="95000"/>
                  </a:schemeClr>
                </a:solidFill>
              </a:rPr>
              <a:t>　とした</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2 </a:t>
            </a:r>
            <a:r>
              <a:rPr lang="ja-JP" altLang="en-US" sz="2400" dirty="0">
                <a:solidFill>
                  <a:schemeClr val="tx1">
                    <a:lumMod val="95000"/>
                  </a:schemeClr>
                </a:solidFill>
              </a:rPr>
              <a:t>クラスのセリフの</a:t>
            </a:r>
            <a:r>
              <a:rPr lang="ja-JP" altLang="en-US" sz="2400" dirty="0">
                <a:solidFill>
                  <a:srgbClr val="F4B54B"/>
                </a:solidFill>
              </a:rPr>
              <a:t>感情推定</a:t>
            </a:r>
            <a:r>
              <a:rPr lang="ja-JP" altLang="en-US" sz="2400" dirty="0">
                <a:solidFill>
                  <a:schemeClr val="tx1">
                    <a:lumMod val="95000"/>
                  </a:schemeClr>
                </a:solidFill>
              </a:rPr>
              <a:t>を設定</a:t>
            </a:r>
            <a:endParaRPr lang="en-US" altLang="ja-JP" sz="24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9" y="4158099"/>
            <a:ext cx="7429499" cy="22649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2400" cap="none" dirty="0">
                <a:solidFill>
                  <a:schemeClr val="tx1"/>
                </a:solidFill>
              </a:rPr>
              <a:t>各セリフには </a:t>
            </a:r>
            <a:r>
              <a:rPr lang="en-US" altLang="ja-JP" sz="2400" cap="none" dirty="0">
                <a:solidFill>
                  <a:schemeClr val="tx1"/>
                </a:solidFill>
              </a:rPr>
              <a:t>1 </a:t>
            </a:r>
            <a:r>
              <a:rPr lang="ja-JP" altLang="en-US" sz="2400" cap="none" dirty="0">
                <a:solidFill>
                  <a:schemeClr val="tx1"/>
                </a:solidFill>
              </a:rPr>
              <a:t>個の感情ラベルが付与</a:t>
            </a:r>
            <a:endParaRPr lang="en-US" altLang="ja-JP" sz="2400" cap="none" dirty="0">
              <a:solidFill>
                <a:schemeClr val="tx1"/>
              </a:solidFill>
            </a:endParaRPr>
          </a:p>
          <a:p>
            <a:endParaRPr lang="en-US" altLang="ja-JP" sz="2400" cap="none" dirty="0">
              <a:solidFill>
                <a:schemeClr val="tx1"/>
              </a:solidFill>
            </a:endParaRPr>
          </a:p>
          <a:p>
            <a:r>
              <a:rPr lang="ja-JP" altLang="en-US" sz="2400" cap="none" dirty="0">
                <a:solidFill>
                  <a:schemeClr val="tx1"/>
                </a:solidFill>
              </a:rPr>
              <a:t>各タッチそれぞれについてモデルを作成・評価</a:t>
            </a:r>
            <a:endParaRPr lang="en-US" altLang="ja-JP" sz="2400" cap="none" dirty="0">
              <a:solidFill>
                <a:schemeClr val="tx1"/>
              </a:solidFill>
            </a:endParaRPr>
          </a:p>
        </p:txBody>
      </p:sp>
      <p:sp>
        <p:nvSpPr>
          <p:cNvPr id="6" name="コンテンツ プレースホルダー 2">
            <a:extLst>
              <a:ext uri="{FF2B5EF4-FFF2-40B4-BE49-F238E27FC236}">
                <a16:creationId xmlns:a16="http://schemas.microsoft.com/office/drawing/2014/main" id="{C6BA1BD4-B435-4525-8A0D-F4698AB70FF9}"/>
              </a:ext>
            </a:extLst>
          </p:cNvPr>
          <p:cNvSpPr txBox="1">
            <a:spLocks/>
          </p:cNvSpPr>
          <p:nvPr/>
        </p:nvSpPr>
        <p:spPr>
          <a:xfrm>
            <a:off x="856059" y="3318437"/>
            <a:ext cx="7632730" cy="914120"/>
          </a:xfrm>
          <a:prstGeom prst="rect">
            <a:avLst/>
          </a:prstGeom>
          <a:ln w="28575">
            <a:solidFill>
              <a:schemeClr val="tx1"/>
            </a:solidFill>
          </a:ln>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Font typeface="Arial"/>
              <a:buNone/>
            </a:pPr>
            <a:r>
              <a:rPr lang="ja-JP" altLang="en-US" sz="2400" cap="none" dirty="0">
                <a:solidFill>
                  <a:schemeClr val="accent4">
                    <a:lumMod val="40000"/>
                    <a:lumOff val="60000"/>
                  </a:schemeClr>
                </a:solidFill>
              </a:rPr>
              <a:t>ニュートラル</a:t>
            </a:r>
            <a:r>
              <a:rPr lang="ja-JP" altLang="en-US" sz="2400" cap="none" dirty="0"/>
              <a:t>　</a:t>
            </a:r>
            <a:r>
              <a:rPr lang="ja-JP" altLang="en-US" sz="2400" cap="none" dirty="0">
                <a:solidFill>
                  <a:schemeClr val="accent6">
                    <a:lumMod val="40000"/>
                    <a:lumOff val="60000"/>
                  </a:schemeClr>
                </a:solidFill>
              </a:rPr>
              <a:t>喜楽</a:t>
            </a:r>
            <a:r>
              <a:rPr lang="ja-JP" altLang="en-US" sz="2400" cap="none" dirty="0"/>
              <a:t>　</a:t>
            </a:r>
            <a:r>
              <a:rPr lang="ja-JP" altLang="en-US" sz="2400" cap="none" dirty="0">
                <a:solidFill>
                  <a:schemeClr val="accent4">
                    <a:lumMod val="40000"/>
                    <a:lumOff val="60000"/>
                  </a:schemeClr>
                </a:solidFill>
              </a:rPr>
              <a:t>驚愕　恐怖　悲哀　憤怒　嫌悪</a:t>
            </a:r>
            <a:endParaRPr lang="en-US" altLang="ja-JP" sz="2400" strike="sngStrike" cap="none" dirty="0">
              <a:solidFill>
                <a:schemeClr val="accent4">
                  <a:lumMod val="40000"/>
                  <a:lumOff val="60000"/>
                </a:schemeClr>
              </a:solidFill>
            </a:endParaRPr>
          </a:p>
        </p:txBody>
      </p:sp>
    </p:spTree>
    <p:extLst>
      <p:ext uri="{BB962C8B-B14F-4D97-AF65-F5344CB8AC3E}">
        <p14:creationId xmlns:p14="http://schemas.microsoft.com/office/powerpoint/2010/main" val="1711041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611664" cy="820024"/>
          </a:xfrm>
        </p:spPr>
        <p:txBody>
          <a:bodyPr>
            <a:noAutofit/>
          </a:bodyPr>
          <a:lstStyle/>
          <a:p>
            <a:r>
              <a:rPr lang="ja-JP" altLang="en-US" cap="none" dirty="0">
                <a:solidFill>
                  <a:schemeClr val="tx1"/>
                </a:solidFill>
              </a:rPr>
              <a:t>実験 </a:t>
            </a:r>
            <a:r>
              <a:rPr lang="en-US" altLang="ja-JP" cap="none" dirty="0">
                <a:solidFill>
                  <a:schemeClr val="tx1"/>
                </a:solidFill>
              </a:rPr>
              <a:t>1 : </a:t>
            </a:r>
            <a:r>
              <a:rPr lang="ja-JP" altLang="en-US" dirty="0">
                <a:solidFill>
                  <a:schemeClr val="tx1">
                    <a:lumMod val="95000"/>
                  </a:schemeClr>
                </a:solidFill>
              </a:rPr>
              <a:t>セリフ </a:t>
            </a:r>
            <a:r>
              <a:rPr lang="en-US" altLang="ja-JP" dirty="0">
                <a:solidFill>
                  <a:schemeClr val="tx1">
                    <a:lumMod val="95000"/>
                  </a:schemeClr>
                </a:solidFill>
              </a:rPr>
              <a:t>1 </a:t>
            </a:r>
            <a:r>
              <a:rPr lang="ja-JP" altLang="en-US" dirty="0">
                <a:solidFill>
                  <a:schemeClr val="tx1">
                    <a:lumMod val="95000"/>
                  </a:schemeClr>
                </a:solidFill>
              </a:rPr>
              <a:t>文のみを入力とする</a:t>
            </a:r>
            <a:r>
              <a:rPr lang="ja-JP" altLang="en-US" cap="none" dirty="0">
                <a:solidFill>
                  <a:schemeClr val="tx1"/>
                </a:solidFill>
              </a:rPr>
              <a:t>感情推定</a:t>
            </a:r>
            <a:r>
              <a:rPr lang="en-US" altLang="ja-JP" cap="none" dirty="0">
                <a:solidFill>
                  <a:schemeClr val="tx1"/>
                </a:solidFill>
              </a:rPr>
              <a:t> </a:t>
            </a:r>
            <a:endParaRPr lang="ja-JP" altLang="en-US"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1732113"/>
            <a:ext cx="6507894" cy="1938992"/>
          </a:xfrm>
          <a:prstGeom prst="rect">
            <a:avLst/>
          </a:prstGeom>
          <a:noFill/>
        </p:spPr>
        <p:txBody>
          <a:bodyPr wrap="square" rtlCol="0">
            <a:spAutoFit/>
          </a:bodyPr>
          <a:lstStyle/>
          <a:p>
            <a:r>
              <a:rPr lang="ja-JP" altLang="en-US" sz="2400" dirty="0">
                <a:solidFill>
                  <a:schemeClr val="tx1">
                    <a:lumMod val="95000"/>
                  </a:schemeClr>
                </a:solidFill>
              </a:rPr>
              <a:t>・識別器は多層パーセプトロン </a:t>
            </a:r>
            <a:r>
              <a:rPr lang="en-US" altLang="ja-JP" sz="2400" dirty="0">
                <a:solidFill>
                  <a:schemeClr val="tx1">
                    <a:lumMod val="95000"/>
                  </a:schemeClr>
                </a:solidFill>
              </a:rPr>
              <a:t>(MLP)</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モデルは最終層のみを </a:t>
            </a:r>
            <a:r>
              <a:rPr lang="en-US" altLang="ja-JP" sz="2400" dirty="0">
                <a:solidFill>
                  <a:schemeClr val="tx1">
                    <a:lumMod val="95000"/>
                  </a:schemeClr>
                </a:solidFill>
              </a:rPr>
              <a:t>fine-tuning</a:t>
            </a:r>
          </a:p>
          <a:p>
            <a:endParaRPr lang="en-US" altLang="ja-JP" sz="2400" dirty="0">
              <a:solidFill>
                <a:schemeClr val="tx1">
                  <a:lumMod val="95000"/>
                </a:schemeClr>
              </a:solidFill>
            </a:endParaRPr>
          </a:p>
          <a:p>
            <a:r>
              <a:rPr lang="ja-JP" altLang="en-US" sz="2400" dirty="0">
                <a:solidFill>
                  <a:schemeClr val="tx1">
                    <a:lumMod val="95000"/>
                  </a:schemeClr>
                </a:solidFill>
              </a:rPr>
              <a:t>・京大</a:t>
            </a:r>
            <a:r>
              <a:rPr lang="en-US" altLang="ja-JP" sz="2400" dirty="0">
                <a:solidFill>
                  <a:schemeClr val="tx1">
                    <a:lumMod val="95000"/>
                  </a:schemeClr>
                </a:solidFill>
              </a:rPr>
              <a:t> BERT </a:t>
            </a:r>
            <a:r>
              <a:rPr lang="ja-JP" altLang="en-US" sz="2400" dirty="0">
                <a:solidFill>
                  <a:schemeClr val="tx1">
                    <a:lumMod val="95000"/>
                  </a:schemeClr>
                </a:solidFill>
              </a:rPr>
              <a:t>と </a:t>
            </a:r>
            <a:r>
              <a:rPr lang="en-US" altLang="ja-JP" sz="2400" dirty="0" err="1">
                <a:solidFill>
                  <a:schemeClr val="tx1">
                    <a:lumMod val="95000"/>
                  </a:schemeClr>
                </a:solidFill>
              </a:rPr>
              <a:t>hottoSNS</a:t>
            </a:r>
            <a:r>
              <a:rPr lang="en-US" altLang="ja-JP" sz="2400" dirty="0">
                <a:solidFill>
                  <a:schemeClr val="tx1">
                    <a:lumMod val="95000"/>
                  </a:schemeClr>
                </a:solidFill>
              </a:rPr>
              <a:t>-BERT </a:t>
            </a:r>
            <a:r>
              <a:rPr lang="ja-JP" altLang="en-US" sz="2400" dirty="0">
                <a:solidFill>
                  <a:schemeClr val="tx1">
                    <a:lumMod val="95000"/>
                  </a:schemeClr>
                </a:solidFill>
              </a:rPr>
              <a:t>で精度比較</a:t>
            </a:r>
            <a:endParaRPr lang="en-US" altLang="ja-JP" sz="2400" dirty="0">
              <a:solidFill>
                <a:schemeClr val="tx1">
                  <a:lumMod val="95000"/>
                </a:schemeClr>
              </a:solidFill>
            </a:endParaRPr>
          </a:p>
        </p:txBody>
      </p:sp>
      <p:grpSp>
        <p:nvGrpSpPr>
          <p:cNvPr id="3" name="グループ化 2">
            <a:extLst>
              <a:ext uri="{FF2B5EF4-FFF2-40B4-BE49-F238E27FC236}">
                <a16:creationId xmlns:a16="http://schemas.microsoft.com/office/drawing/2014/main" id="{2102ADEE-07C7-4A2A-BD32-33BC825399B5}"/>
              </a:ext>
            </a:extLst>
          </p:cNvPr>
          <p:cNvGrpSpPr/>
          <p:nvPr/>
        </p:nvGrpSpPr>
        <p:grpSpPr>
          <a:xfrm>
            <a:off x="1012381" y="3915434"/>
            <a:ext cx="7116857" cy="2157554"/>
            <a:chOff x="663678" y="3601109"/>
            <a:chExt cx="7116857" cy="2157554"/>
          </a:xfrm>
        </p:grpSpPr>
        <p:sp>
          <p:nvSpPr>
            <p:cNvPr id="41" name="正方形/長方形 40">
              <a:extLst>
                <a:ext uri="{FF2B5EF4-FFF2-40B4-BE49-F238E27FC236}">
                  <a16:creationId xmlns:a16="http://schemas.microsoft.com/office/drawing/2014/main" id="{7625B30A-BEEB-4EF7-8BDF-F1477928EBF5}"/>
                </a:ext>
              </a:extLst>
            </p:cNvPr>
            <p:cNvSpPr/>
            <p:nvPr/>
          </p:nvSpPr>
          <p:spPr>
            <a:xfrm>
              <a:off x="663678" y="4309329"/>
              <a:ext cx="1258304" cy="4886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42" name="正方形/長方形 41">
              <a:extLst>
                <a:ext uri="{FF2B5EF4-FFF2-40B4-BE49-F238E27FC236}">
                  <a16:creationId xmlns:a16="http://schemas.microsoft.com/office/drawing/2014/main" id="{94D2456C-D22F-463F-B381-7242B4A32A94}"/>
                </a:ext>
              </a:extLst>
            </p:cNvPr>
            <p:cNvSpPr/>
            <p:nvPr/>
          </p:nvSpPr>
          <p:spPr>
            <a:xfrm>
              <a:off x="6425326" y="4309329"/>
              <a:ext cx="1355209" cy="488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43" name="テキスト ボックス 42">
              <a:extLst>
                <a:ext uri="{FF2B5EF4-FFF2-40B4-BE49-F238E27FC236}">
                  <a16:creationId xmlns:a16="http://schemas.microsoft.com/office/drawing/2014/main" id="{AFDC7902-A264-495A-B8A4-5EDFC8B7D316}"/>
                </a:ext>
              </a:extLst>
            </p:cNvPr>
            <p:cNvSpPr txBox="1"/>
            <p:nvPr/>
          </p:nvSpPr>
          <p:spPr>
            <a:xfrm>
              <a:off x="739817" y="3832207"/>
              <a:ext cx="1106025" cy="461665"/>
            </a:xfrm>
            <a:prstGeom prst="rect">
              <a:avLst/>
            </a:prstGeom>
            <a:noFill/>
          </p:spPr>
          <p:txBody>
            <a:bodyPr wrap="square" rtlCol="0">
              <a:spAutoFit/>
            </a:bodyPr>
            <a:lstStyle/>
            <a:p>
              <a:pPr algn="ctr"/>
              <a:r>
                <a:rPr kumimoji="1" lang="ja-JP" altLang="en-US" sz="2400" dirty="0"/>
                <a:t>入力</a:t>
              </a:r>
            </a:p>
          </p:txBody>
        </p:sp>
        <p:sp>
          <p:nvSpPr>
            <p:cNvPr id="44" name="テキスト ボックス 43">
              <a:extLst>
                <a:ext uri="{FF2B5EF4-FFF2-40B4-BE49-F238E27FC236}">
                  <a16:creationId xmlns:a16="http://schemas.microsoft.com/office/drawing/2014/main" id="{2EAA8961-891A-4479-8C94-349D2A380D4C}"/>
                </a:ext>
              </a:extLst>
            </p:cNvPr>
            <p:cNvSpPr txBox="1"/>
            <p:nvPr/>
          </p:nvSpPr>
          <p:spPr>
            <a:xfrm>
              <a:off x="6549917" y="3852440"/>
              <a:ext cx="1106025" cy="461665"/>
            </a:xfrm>
            <a:prstGeom prst="rect">
              <a:avLst/>
            </a:prstGeom>
            <a:noFill/>
          </p:spPr>
          <p:txBody>
            <a:bodyPr wrap="square" rtlCol="0">
              <a:spAutoFit/>
            </a:bodyPr>
            <a:lstStyle/>
            <a:p>
              <a:pPr algn="ctr"/>
              <a:r>
                <a:rPr kumimoji="1" lang="ja-JP" altLang="en-US" sz="2400" dirty="0"/>
                <a:t>出力</a:t>
              </a:r>
            </a:p>
          </p:txBody>
        </p:sp>
        <p:sp>
          <p:nvSpPr>
            <p:cNvPr id="45" name="正方形/長方形 44">
              <a:extLst>
                <a:ext uri="{FF2B5EF4-FFF2-40B4-BE49-F238E27FC236}">
                  <a16:creationId xmlns:a16="http://schemas.microsoft.com/office/drawing/2014/main" id="{DFE93C28-9473-4DFF-B8F1-56439085E60E}"/>
                </a:ext>
              </a:extLst>
            </p:cNvPr>
            <p:cNvSpPr/>
            <p:nvPr/>
          </p:nvSpPr>
          <p:spPr>
            <a:xfrm>
              <a:off x="2366432" y="4309329"/>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46" name="直線矢印コネクタ 45">
              <a:extLst>
                <a:ext uri="{FF2B5EF4-FFF2-40B4-BE49-F238E27FC236}">
                  <a16:creationId xmlns:a16="http://schemas.microsoft.com/office/drawing/2014/main" id="{0CA64866-0A9F-42F6-8E93-FB41B1213B55}"/>
                </a:ext>
              </a:extLst>
            </p:cNvPr>
            <p:cNvCxnSpPr>
              <a:stCxn id="41" idx="3"/>
              <a:endCxn id="45" idx="1"/>
            </p:cNvCxnSpPr>
            <p:nvPr/>
          </p:nvCxnSpPr>
          <p:spPr>
            <a:xfrm>
              <a:off x="1921982" y="4553659"/>
              <a:ext cx="4444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231E3505-B8C3-41DA-A197-024D63C84C02}"/>
                </a:ext>
              </a:extLst>
            </p:cNvPr>
            <p:cNvCxnSpPr>
              <a:cxnSpLocks/>
              <a:stCxn id="45" idx="3"/>
            </p:cNvCxnSpPr>
            <p:nvPr/>
          </p:nvCxnSpPr>
          <p:spPr>
            <a:xfrm flipV="1">
              <a:off x="3721641" y="4553659"/>
              <a:ext cx="1340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24D5558A-E5E5-4E18-AE95-AC5AC3D1AF9A}"/>
                </a:ext>
              </a:extLst>
            </p:cNvPr>
            <p:cNvCxnSpPr>
              <a:cxnSpLocks/>
              <a:endCxn id="50" idx="1"/>
            </p:cNvCxnSpPr>
            <p:nvPr/>
          </p:nvCxnSpPr>
          <p:spPr>
            <a:xfrm>
              <a:off x="4978048" y="4553659"/>
              <a:ext cx="161492"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四角形: 角を丸くする 49">
              <a:extLst>
                <a:ext uri="{FF2B5EF4-FFF2-40B4-BE49-F238E27FC236}">
                  <a16:creationId xmlns:a16="http://schemas.microsoft.com/office/drawing/2014/main" id="{B507F910-CAEE-47A4-B5E0-DAC1EF030F8D}"/>
                </a:ext>
              </a:extLst>
            </p:cNvPr>
            <p:cNvSpPr/>
            <p:nvPr/>
          </p:nvSpPr>
          <p:spPr>
            <a:xfrm>
              <a:off x="5139539" y="4309334"/>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51" name="直線矢印コネクタ 50">
              <a:extLst>
                <a:ext uri="{FF2B5EF4-FFF2-40B4-BE49-F238E27FC236}">
                  <a16:creationId xmlns:a16="http://schemas.microsoft.com/office/drawing/2014/main" id="{970EC786-FA58-45BE-A0F9-E4DD81B0B989}"/>
                </a:ext>
              </a:extLst>
            </p:cNvPr>
            <p:cNvCxnSpPr>
              <a:cxnSpLocks/>
              <a:stCxn id="50" idx="3"/>
              <a:endCxn id="42" idx="1"/>
            </p:cNvCxnSpPr>
            <p:nvPr/>
          </p:nvCxnSpPr>
          <p:spPr>
            <a:xfrm flipV="1">
              <a:off x="6158262" y="4553659"/>
              <a:ext cx="267064"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96FC561C-B3D3-4C75-81C7-C48A45F6BB1E}"/>
                </a:ext>
              </a:extLst>
            </p:cNvPr>
            <p:cNvSpPr txBox="1"/>
            <p:nvPr/>
          </p:nvSpPr>
          <p:spPr>
            <a:xfrm>
              <a:off x="2198189" y="3601109"/>
              <a:ext cx="1691695" cy="400111"/>
            </a:xfrm>
            <a:prstGeom prst="rect">
              <a:avLst/>
            </a:prstGeom>
            <a:noFill/>
          </p:spPr>
          <p:txBody>
            <a:bodyPr wrap="square" rtlCol="0">
              <a:spAutoFit/>
            </a:bodyPr>
            <a:lstStyle/>
            <a:p>
              <a:pPr algn="ctr"/>
              <a:r>
                <a:rPr kumimoji="1" lang="ja-JP" altLang="en-US" sz="2000" dirty="0"/>
                <a:t>分散表現化</a:t>
              </a:r>
            </a:p>
          </p:txBody>
        </p:sp>
        <p:sp>
          <p:nvSpPr>
            <p:cNvPr id="57" name="テキスト ボックス 56">
              <a:extLst>
                <a:ext uri="{FF2B5EF4-FFF2-40B4-BE49-F238E27FC236}">
                  <a16:creationId xmlns:a16="http://schemas.microsoft.com/office/drawing/2014/main" id="{C6D6EE58-0D5C-4DFE-A3E0-2FD2CDA8CCD7}"/>
                </a:ext>
              </a:extLst>
            </p:cNvPr>
            <p:cNvSpPr txBox="1"/>
            <p:nvPr/>
          </p:nvSpPr>
          <p:spPr>
            <a:xfrm>
              <a:off x="2080321" y="3862005"/>
              <a:ext cx="1927429" cy="369332"/>
            </a:xfrm>
            <a:prstGeom prst="rect">
              <a:avLst/>
            </a:prstGeom>
            <a:noFill/>
          </p:spPr>
          <p:txBody>
            <a:bodyPr wrap="square" rtlCol="0">
              <a:spAutoFit/>
            </a:bodyPr>
            <a:lstStyle/>
            <a:p>
              <a:pPr algn="ctr"/>
              <a:r>
                <a:rPr kumimoji="1" lang="ja-JP" altLang="en-US" dirty="0"/>
                <a:t>（エンコーダ）</a:t>
              </a:r>
            </a:p>
          </p:txBody>
        </p:sp>
        <p:sp>
          <p:nvSpPr>
            <p:cNvPr id="59" name="テキスト ボックス 58">
              <a:extLst>
                <a:ext uri="{FF2B5EF4-FFF2-40B4-BE49-F238E27FC236}">
                  <a16:creationId xmlns:a16="http://schemas.microsoft.com/office/drawing/2014/main" id="{6D653CF6-8A92-4195-AD7E-CB160A49A587}"/>
                </a:ext>
              </a:extLst>
            </p:cNvPr>
            <p:cNvSpPr txBox="1"/>
            <p:nvPr/>
          </p:nvSpPr>
          <p:spPr>
            <a:xfrm>
              <a:off x="2181616" y="4896889"/>
              <a:ext cx="1671751" cy="861774"/>
            </a:xfrm>
            <a:prstGeom prst="rect">
              <a:avLst/>
            </a:prstGeom>
            <a:noFill/>
          </p:spPr>
          <p:txBody>
            <a:bodyPr wrap="square" rtlCol="0">
              <a:spAutoFit/>
            </a:bodyPr>
            <a:lstStyle/>
            <a:p>
              <a:pPr algn="ctr"/>
              <a:r>
                <a:rPr kumimoji="1" lang="ja-JP" altLang="en-US" sz="1600" b="1" dirty="0"/>
                <a:t>京大 </a:t>
              </a:r>
              <a:r>
                <a:rPr kumimoji="1" lang="en-US" altLang="ja-JP" sz="1600" b="1" dirty="0"/>
                <a:t>BERT </a:t>
              </a:r>
            </a:p>
            <a:p>
              <a:pPr algn="ctr"/>
              <a:r>
                <a:rPr kumimoji="1" lang="en-US" altLang="ja-JP" sz="1600" b="1" dirty="0"/>
                <a:t>or</a:t>
              </a:r>
            </a:p>
            <a:p>
              <a:pPr algn="ctr"/>
              <a:r>
                <a:rPr kumimoji="1" lang="en-US" altLang="ja-JP" sz="1600" b="1" dirty="0" err="1"/>
                <a:t>hottoSNS</a:t>
              </a:r>
              <a:r>
                <a:rPr kumimoji="1" lang="en-US" altLang="ja-JP" sz="1600" b="1" dirty="0"/>
                <a:t>-BERT</a:t>
              </a:r>
              <a:endParaRPr kumimoji="1" lang="ja-JP" altLang="en-US" sz="1600" b="1" dirty="0"/>
            </a:p>
          </p:txBody>
        </p:sp>
        <p:sp>
          <p:nvSpPr>
            <p:cNvPr id="60" name="テキスト ボックス 59">
              <a:extLst>
                <a:ext uri="{FF2B5EF4-FFF2-40B4-BE49-F238E27FC236}">
                  <a16:creationId xmlns:a16="http://schemas.microsoft.com/office/drawing/2014/main" id="{5A66EEF7-BDD5-45B4-8826-2B964D31DAC9}"/>
                </a:ext>
              </a:extLst>
            </p:cNvPr>
            <p:cNvSpPr txBox="1"/>
            <p:nvPr/>
          </p:nvSpPr>
          <p:spPr>
            <a:xfrm>
              <a:off x="4643657" y="4897700"/>
              <a:ext cx="2010486" cy="369332"/>
            </a:xfrm>
            <a:prstGeom prst="rect">
              <a:avLst/>
            </a:prstGeom>
            <a:noFill/>
          </p:spPr>
          <p:txBody>
            <a:bodyPr wrap="square" rtlCol="0">
              <a:spAutoFit/>
            </a:bodyPr>
            <a:lstStyle/>
            <a:p>
              <a:pPr algn="ctr"/>
              <a:r>
                <a:rPr kumimoji="1" lang="en-US" altLang="ja-JP" b="1" dirty="0"/>
                <a:t>3 </a:t>
              </a:r>
              <a:r>
                <a:rPr kumimoji="1" lang="ja-JP" altLang="en-US" b="1" dirty="0"/>
                <a:t>層 </a:t>
              </a:r>
              <a:r>
                <a:rPr kumimoji="1" lang="en-US" altLang="ja-JP" b="1" dirty="0"/>
                <a:t>MLP</a:t>
              </a:r>
              <a:endParaRPr kumimoji="1" lang="ja-JP" altLang="en-US" b="1" dirty="0"/>
            </a:p>
          </p:txBody>
        </p:sp>
        <p:sp>
          <p:nvSpPr>
            <p:cNvPr id="61" name="正方形/長方形 60">
              <a:extLst>
                <a:ext uri="{FF2B5EF4-FFF2-40B4-BE49-F238E27FC236}">
                  <a16:creationId xmlns:a16="http://schemas.microsoft.com/office/drawing/2014/main" id="{19CD2151-D68A-4BF0-9C6D-78800F56D3E6}"/>
                </a:ext>
              </a:extLst>
            </p:cNvPr>
            <p:cNvSpPr/>
            <p:nvPr/>
          </p:nvSpPr>
          <p:spPr>
            <a:xfrm>
              <a:off x="3872431" y="4250887"/>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62" name="テキスト ボックス 61">
              <a:extLst>
                <a:ext uri="{FF2B5EF4-FFF2-40B4-BE49-F238E27FC236}">
                  <a16:creationId xmlns:a16="http://schemas.microsoft.com/office/drawing/2014/main" id="{49D7A24A-EAB9-4F2D-A2AA-3F8018F1CE16}"/>
                </a:ext>
              </a:extLst>
            </p:cNvPr>
            <p:cNvSpPr txBox="1"/>
            <p:nvPr/>
          </p:nvSpPr>
          <p:spPr>
            <a:xfrm>
              <a:off x="3762037" y="4896889"/>
              <a:ext cx="1308515" cy="369332"/>
            </a:xfrm>
            <a:prstGeom prst="rect">
              <a:avLst/>
            </a:prstGeom>
            <a:noFill/>
          </p:spPr>
          <p:txBody>
            <a:bodyPr wrap="square" rtlCol="0">
              <a:spAutoFit/>
            </a:bodyPr>
            <a:lstStyle/>
            <a:p>
              <a:pPr algn="ctr"/>
              <a:r>
                <a:rPr kumimoji="1" lang="en-US" altLang="ja-JP" b="1" dirty="0"/>
                <a:t>768 </a:t>
              </a:r>
              <a:r>
                <a:rPr kumimoji="1" lang="ja-JP" altLang="en-US" b="1" dirty="0"/>
                <a:t>次元</a:t>
              </a:r>
            </a:p>
          </p:txBody>
        </p:sp>
      </p:grpSp>
      <p:sp>
        <p:nvSpPr>
          <p:cNvPr id="64" name="テキスト ボックス 63">
            <a:extLst>
              <a:ext uri="{FF2B5EF4-FFF2-40B4-BE49-F238E27FC236}">
                <a16:creationId xmlns:a16="http://schemas.microsoft.com/office/drawing/2014/main" id="{596C7D3D-A461-4FB4-81F7-3D2CCFF0D97A}"/>
              </a:ext>
            </a:extLst>
          </p:cNvPr>
          <p:cNvSpPr txBox="1"/>
          <p:nvPr/>
        </p:nvSpPr>
        <p:spPr>
          <a:xfrm>
            <a:off x="6613809" y="5211214"/>
            <a:ext cx="1671751" cy="892552"/>
          </a:xfrm>
          <a:prstGeom prst="rect">
            <a:avLst/>
          </a:prstGeom>
          <a:noFill/>
        </p:spPr>
        <p:txBody>
          <a:bodyPr wrap="square" rtlCol="0">
            <a:spAutoFit/>
          </a:bodyPr>
          <a:lstStyle/>
          <a:p>
            <a:pPr algn="ctr"/>
            <a:r>
              <a:rPr kumimoji="1" lang="en-US" altLang="ja-JP" sz="1600" b="1" dirty="0"/>
              <a:t>“</a:t>
            </a:r>
            <a:r>
              <a:rPr lang="ja-JP" altLang="en-US" dirty="0">
                <a:solidFill>
                  <a:schemeClr val="accent6">
                    <a:lumMod val="40000"/>
                    <a:lumOff val="60000"/>
                  </a:schemeClr>
                </a:solidFill>
              </a:rPr>
              <a:t>喜楽</a:t>
            </a:r>
            <a:r>
              <a:rPr kumimoji="1" lang="en-US" altLang="ja-JP" sz="1600" b="1" dirty="0"/>
              <a:t>”</a:t>
            </a:r>
          </a:p>
          <a:p>
            <a:pPr algn="ctr"/>
            <a:r>
              <a:rPr kumimoji="1" lang="en-US" altLang="ja-JP" sz="1600" b="1" dirty="0"/>
              <a:t>or</a:t>
            </a:r>
          </a:p>
          <a:p>
            <a:pPr algn="ctr"/>
            <a:r>
              <a:rPr kumimoji="1" lang="en-US" altLang="ja-JP" sz="1600" b="1" dirty="0"/>
              <a:t>“</a:t>
            </a:r>
            <a:r>
              <a:rPr lang="ja-JP" altLang="en-US" dirty="0">
                <a:solidFill>
                  <a:schemeClr val="accent4">
                    <a:lumMod val="40000"/>
                    <a:lumOff val="60000"/>
                  </a:schemeClr>
                </a:solidFill>
              </a:rPr>
              <a:t>その他</a:t>
            </a:r>
            <a:r>
              <a:rPr kumimoji="1" lang="en-US" altLang="ja-JP" sz="1600" b="1" dirty="0"/>
              <a:t>”</a:t>
            </a:r>
            <a:endParaRPr kumimoji="1" lang="ja-JP" altLang="en-US" sz="1600" b="1" dirty="0"/>
          </a:p>
        </p:txBody>
      </p:sp>
    </p:spTree>
    <p:extLst>
      <p:ext uri="{BB962C8B-B14F-4D97-AF65-F5344CB8AC3E}">
        <p14:creationId xmlns:p14="http://schemas.microsoft.com/office/powerpoint/2010/main" val="1811408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dirty="0"/>
          </a:p>
        </p:txBody>
      </p:sp>
      <p:sp>
        <p:nvSpPr>
          <p:cNvPr id="17" name="タイトル 1">
            <a:extLst>
              <a:ext uri="{FF2B5EF4-FFF2-40B4-BE49-F238E27FC236}">
                <a16:creationId xmlns:a16="http://schemas.microsoft.com/office/drawing/2014/main" id="{035AD950-CC7E-4001-94D1-9146EE155C0A}"/>
              </a:ext>
            </a:extLst>
          </p:cNvPr>
          <p:cNvSpPr>
            <a:spLocks noGrp="1"/>
          </p:cNvSpPr>
          <p:nvPr>
            <p:ph type="title"/>
          </p:nvPr>
        </p:nvSpPr>
        <p:spPr>
          <a:xfrm>
            <a:off x="856061" y="654883"/>
            <a:ext cx="7611664" cy="820024"/>
          </a:xfrm>
        </p:spPr>
        <p:txBody>
          <a:bodyPr>
            <a:noAutofit/>
          </a:bodyPr>
          <a:lstStyle/>
          <a:p>
            <a:r>
              <a:rPr lang="ja-JP" altLang="en-US" cap="none" dirty="0">
                <a:solidFill>
                  <a:schemeClr val="tx1"/>
                </a:solidFill>
              </a:rPr>
              <a:t>実験 </a:t>
            </a:r>
            <a:r>
              <a:rPr lang="en-US" altLang="ja-JP" cap="none" dirty="0">
                <a:solidFill>
                  <a:schemeClr val="tx1"/>
                </a:solidFill>
              </a:rPr>
              <a:t>2 :</a:t>
            </a:r>
            <a:r>
              <a:rPr lang="ja-JP" altLang="en-US" sz="2800" dirty="0">
                <a:solidFill>
                  <a:schemeClr val="tx1">
                    <a:lumMod val="95000"/>
                  </a:schemeClr>
                </a:solidFill>
              </a:rPr>
              <a:t>マルチモーダルな感情推定の検討</a:t>
            </a:r>
            <a:endParaRPr lang="ja-JP" altLang="en-US" cap="none" dirty="0">
              <a:solidFill>
                <a:schemeClr val="tx1"/>
              </a:solidFill>
            </a:endParaRPr>
          </a:p>
        </p:txBody>
      </p:sp>
      <p:sp>
        <p:nvSpPr>
          <p:cNvPr id="81" name="テキスト ボックス 80">
            <a:extLst>
              <a:ext uri="{FF2B5EF4-FFF2-40B4-BE49-F238E27FC236}">
                <a16:creationId xmlns:a16="http://schemas.microsoft.com/office/drawing/2014/main" id="{D078D7ED-9029-4592-8AEF-52108FA1765E}"/>
              </a:ext>
            </a:extLst>
          </p:cNvPr>
          <p:cNvSpPr txBox="1"/>
          <p:nvPr/>
        </p:nvSpPr>
        <p:spPr>
          <a:xfrm>
            <a:off x="856061" y="1732113"/>
            <a:ext cx="6507894" cy="1569660"/>
          </a:xfrm>
          <a:prstGeom prst="rect">
            <a:avLst/>
          </a:prstGeom>
          <a:noFill/>
        </p:spPr>
        <p:txBody>
          <a:bodyPr wrap="square" rtlCol="0">
            <a:spAutoFit/>
          </a:bodyPr>
          <a:lstStyle/>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モデルは最終層のみを </a:t>
            </a:r>
            <a:r>
              <a:rPr lang="en-US" altLang="ja-JP" sz="2400" dirty="0">
                <a:solidFill>
                  <a:schemeClr val="tx1">
                    <a:lumMod val="95000"/>
                  </a:schemeClr>
                </a:solidFill>
              </a:rPr>
              <a:t>fine-tuning</a:t>
            </a:r>
          </a:p>
          <a:p>
            <a:endParaRPr lang="en-US" altLang="ja-JP" sz="1200" dirty="0">
              <a:solidFill>
                <a:schemeClr val="tx1">
                  <a:lumMod val="95000"/>
                </a:schemeClr>
              </a:solidFill>
            </a:endParaRPr>
          </a:p>
          <a:p>
            <a:r>
              <a:rPr lang="ja-JP" altLang="en-US" sz="2400" dirty="0">
                <a:solidFill>
                  <a:schemeClr val="tx1">
                    <a:lumMod val="95000"/>
                  </a:schemeClr>
                </a:solidFill>
              </a:rPr>
              <a:t>・京大</a:t>
            </a:r>
            <a:r>
              <a:rPr lang="en-US" altLang="ja-JP" sz="2400" dirty="0">
                <a:solidFill>
                  <a:schemeClr val="tx1">
                    <a:lumMod val="95000"/>
                  </a:schemeClr>
                </a:solidFill>
              </a:rPr>
              <a:t> BERT </a:t>
            </a:r>
            <a:r>
              <a:rPr lang="ja-JP" altLang="en-US" sz="2400" dirty="0">
                <a:solidFill>
                  <a:schemeClr val="tx1">
                    <a:lumMod val="95000"/>
                  </a:schemeClr>
                </a:solidFill>
              </a:rPr>
              <a:t>と </a:t>
            </a:r>
            <a:r>
              <a:rPr lang="en-US" altLang="ja-JP" sz="2400" dirty="0" err="1">
                <a:solidFill>
                  <a:schemeClr val="tx1">
                    <a:lumMod val="95000"/>
                  </a:schemeClr>
                </a:solidFill>
              </a:rPr>
              <a:t>hottoSNS</a:t>
            </a:r>
            <a:r>
              <a:rPr lang="en-US" altLang="ja-JP" sz="2400" dirty="0">
                <a:solidFill>
                  <a:schemeClr val="tx1">
                    <a:lumMod val="95000"/>
                  </a:schemeClr>
                </a:solidFill>
              </a:rPr>
              <a:t>-BERT </a:t>
            </a:r>
            <a:r>
              <a:rPr lang="ja-JP" altLang="en-US" sz="2400" dirty="0">
                <a:solidFill>
                  <a:schemeClr val="tx1">
                    <a:lumMod val="95000"/>
                  </a:schemeClr>
                </a:solidFill>
              </a:rPr>
              <a:t>で精度比較</a:t>
            </a:r>
            <a:endParaRPr lang="en-US" altLang="ja-JP" sz="2400" dirty="0">
              <a:solidFill>
                <a:schemeClr val="tx1">
                  <a:lumMod val="95000"/>
                </a:schemeClr>
              </a:solidFill>
            </a:endParaRPr>
          </a:p>
          <a:p>
            <a:endParaRPr lang="en-US" altLang="ja-JP" sz="1200" dirty="0">
              <a:solidFill>
                <a:schemeClr val="tx1">
                  <a:lumMod val="95000"/>
                </a:schemeClr>
              </a:solidFill>
            </a:endParaRPr>
          </a:p>
          <a:p>
            <a:r>
              <a:rPr lang="ja-JP" altLang="en-US" sz="2400" dirty="0">
                <a:solidFill>
                  <a:schemeClr val="tx1">
                    <a:lumMod val="95000"/>
                  </a:schemeClr>
                </a:solidFill>
              </a:rPr>
              <a:t>・コマベクトルは固定</a:t>
            </a:r>
            <a:endParaRPr lang="en-US" altLang="ja-JP" sz="2400" dirty="0">
              <a:solidFill>
                <a:schemeClr val="tx1">
                  <a:lumMod val="95000"/>
                </a:schemeClr>
              </a:solidFill>
            </a:endParaRPr>
          </a:p>
        </p:txBody>
      </p:sp>
      <p:grpSp>
        <p:nvGrpSpPr>
          <p:cNvPr id="84" name="グループ化 83">
            <a:extLst>
              <a:ext uri="{FF2B5EF4-FFF2-40B4-BE49-F238E27FC236}">
                <a16:creationId xmlns:a16="http://schemas.microsoft.com/office/drawing/2014/main" id="{1021638A-0F58-48A1-AF16-6F701A952C75}"/>
              </a:ext>
            </a:extLst>
          </p:cNvPr>
          <p:cNvGrpSpPr/>
          <p:nvPr/>
        </p:nvGrpSpPr>
        <p:grpSpPr>
          <a:xfrm>
            <a:off x="227545" y="3668416"/>
            <a:ext cx="8796925" cy="2698641"/>
            <a:chOff x="227545" y="3668416"/>
            <a:chExt cx="8796925" cy="2698641"/>
          </a:xfrm>
        </p:grpSpPr>
        <p:grpSp>
          <p:nvGrpSpPr>
            <p:cNvPr id="80" name="グループ化 79">
              <a:extLst>
                <a:ext uri="{FF2B5EF4-FFF2-40B4-BE49-F238E27FC236}">
                  <a16:creationId xmlns:a16="http://schemas.microsoft.com/office/drawing/2014/main" id="{D45C1FCB-A271-46E4-8606-45BF8ADE4FCE}"/>
                </a:ext>
              </a:extLst>
            </p:cNvPr>
            <p:cNvGrpSpPr/>
            <p:nvPr/>
          </p:nvGrpSpPr>
          <p:grpSpPr>
            <a:xfrm>
              <a:off x="227545" y="3668416"/>
              <a:ext cx="8688909" cy="2698641"/>
              <a:chOff x="157911" y="3162252"/>
              <a:chExt cx="8688909" cy="2698641"/>
            </a:xfrm>
          </p:grpSpPr>
          <p:sp>
            <p:nvSpPr>
              <p:cNvPr id="36" name="正方形/長方形 35">
                <a:extLst>
                  <a:ext uri="{FF2B5EF4-FFF2-40B4-BE49-F238E27FC236}">
                    <a16:creationId xmlns:a16="http://schemas.microsoft.com/office/drawing/2014/main" id="{93E11F33-EF56-4875-8BBE-A3E48A176372}"/>
                  </a:ext>
                </a:extLst>
              </p:cNvPr>
              <p:cNvSpPr/>
              <p:nvPr/>
            </p:nvSpPr>
            <p:spPr>
              <a:xfrm>
                <a:off x="622398" y="3870472"/>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7" name="直線矢印コネクタ 36">
                <a:extLst>
                  <a:ext uri="{FF2B5EF4-FFF2-40B4-BE49-F238E27FC236}">
                    <a16:creationId xmlns:a16="http://schemas.microsoft.com/office/drawing/2014/main" id="{B60712DB-94E0-42E8-B0DA-040793A61FD5}"/>
                  </a:ext>
                </a:extLst>
              </p:cNvPr>
              <p:cNvCxnSpPr>
                <a:cxnSpLocks/>
                <a:endCxn id="36" idx="1"/>
              </p:cNvCxnSpPr>
              <p:nvPr/>
            </p:nvCxnSpPr>
            <p:spPr>
              <a:xfrm>
                <a:off x="177948" y="4114801"/>
                <a:ext cx="4444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7808888D-DEBA-46B9-81E5-D5B65907CA46}"/>
                  </a:ext>
                </a:extLst>
              </p:cNvPr>
              <p:cNvSpPr/>
              <p:nvPr/>
            </p:nvSpPr>
            <p:spPr>
              <a:xfrm>
                <a:off x="3419847" y="3911847"/>
                <a:ext cx="404955" cy="40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9" name="直線矢印コネクタ 38">
                <a:extLst>
                  <a:ext uri="{FF2B5EF4-FFF2-40B4-BE49-F238E27FC236}">
                    <a16:creationId xmlns:a16="http://schemas.microsoft.com/office/drawing/2014/main" id="{914A1AD6-32E5-4C21-9FC4-4BC2840E0EA3}"/>
                  </a:ext>
                </a:extLst>
              </p:cNvPr>
              <p:cNvCxnSpPr>
                <a:cxnSpLocks/>
                <a:stCxn id="36" idx="3"/>
              </p:cNvCxnSpPr>
              <p:nvPr/>
            </p:nvCxnSpPr>
            <p:spPr>
              <a:xfrm flipV="1">
                <a:off x="1977607" y="4114801"/>
                <a:ext cx="1253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3F93AA68-5D2D-4A0D-96AF-84BA8AE40498}"/>
                  </a:ext>
                </a:extLst>
              </p:cNvPr>
              <p:cNvCxnSpPr>
                <a:cxnSpLocks/>
                <a:stCxn id="68" idx="3"/>
              </p:cNvCxnSpPr>
              <p:nvPr/>
            </p:nvCxnSpPr>
            <p:spPr>
              <a:xfrm>
                <a:off x="7007536" y="4114801"/>
                <a:ext cx="426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四角形: 角を丸くする 40">
                <a:extLst>
                  <a:ext uri="{FF2B5EF4-FFF2-40B4-BE49-F238E27FC236}">
                    <a16:creationId xmlns:a16="http://schemas.microsoft.com/office/drawing/2014/main" id="{18AFC7D5-695D-473F-9A89-5CC87EB8B8F4}"/>
                  </a:ext>
                </a:extLst>
              </p:cNvPr>
              <p:cNvSpPr/>
              <p:nvPr/>
            </p:nvSpPr>
            <p:spPr>
              <a:xfrm>
                <a:off x="7440232" y="3870472"/>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sp>
            <p:nvSpPr>
              <p:cNvPr id="44" name="正方形/長方形 43">
                <a:extLst>
                  <a:ext uri="{FF2B5EF4-FFF2-40B4-BE49-F238E27FC236}">
                    <a16:creationId xmlns:a16="http://schemas.microsoft.com/office/drawing/2014/main" id="{C95C592C-D463-4B80-87A9-7DCA35E842B7}"/>
                  </a:ext>
                </a:extLst>
              </p:cNvPr>
              <p:cNvSpPr/>
              <p:nvPr/>
            </p:nvSpPr>
            <p:spPr>
              <a:xfrm>
                <a:off x="622398" y="4924912"/>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5" name="直線矢印コネクタ 44">
                <a:extLst>
                  <a:ext uri="{FF2B5EF4-FFF2-40B4-BE49-F238E27FC236}">
                    <a16:creationId xmlns:a16="http://schemas.microsoft.com/office/drawing/2014/main" id="{E6D910C6-3CA1-4BCB-A1DB-2F3DE3FB4EFC}"/>
                  </a:ext>
                </a:extLst>
              </p:cNvPr>
              <p:cNvCxnSpPr>
                <a:cxnSpLocks/>
                <a:endCxn id="44" idx="1"/>
              </p:cNvCxnSpPr>
              <p:nvPr/>
            </p:nvCxnSpPr>
            <p:spPr>
              <a:xfrm>
                <a:off x="157911" y="5169243"/>
                <a:ext cx="464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F7D3E6A5-7CCB-4E27-A87F-495540696ABD}"/>
                  </a:ext>
                </a:extLst>
              </p:cNvPr>
              <p:cNvCxnSpPr>
                <a:cxnSpLocks/>
              </p:cNvCxnSpPr>
              <p:nvPr/>
            </p:nvCxnSpPr>
            <p:spPr>
              <a:xfrm flipV="1">
                <a:off x="3619635" y="4317758"/>
                <a:ext cx="0" cy="553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6EC3C08-9F2B-43EA-B663-D3C57DAB62AA}"/>
                  </a:ext>
                </a:extLst>
              </p:cNvPr>
              <p:cNvSpPr txBox="1"/>
              <p:nvPr/>
            </p:nvSpPr>
            <p:spPr>
              <a:xfrm>
                <a:off x="454155" y="3162252"/>
                <a:ext cx="1691695" cy="400110"/>
              </a:xfrm>
              <a:prstGeom prst="rect">
                <a:avLst/>
              </a:prstGeom>
              <a:noFill/>
            </p:spPr>
            <p:txBody>
              <a:bodyPr wrap="square" rtlCol="0">
                <a:spAutoFit/>
              </a:bodyPr>
              <a:lstStyle/>
              <a:p>
                <a:pPr algn="ctr"/>
                <a:r>
                  <a:rPr kumimoji="1" lang="ja-JP" altLang="en-US" sz="2000" dirty="0"/>
                  <a:t>分散表現化</a:t>
                </a:r>
              </a:p>
            </p:txBody>
          </p:sp>
          <p:sp>
            <p:nvSpPr>
              <p:cNvPr id="48" name="テキスト ボックス 47">
                <a:extLst>
                  <a:ext uri="{FF2B5EF4-FFF2-40B4-BE49-F238E27FC236}">
                    <a16:creationId xmlns:a16="http://schemas.microsoft.com/office/drawing/2014/main" id="{2604011D-41D8-4389-8EB2-BB818D78BC77}"/>
                  </a:ext>
                </a:extLst>
              </p:cNvPr>
              <p:cNvSpPr txBox="1"/>
              <p:nvPr/>
            </p:nvSpPr>
            <p:spPr>
              <a:xfrm>
                <a:off x="336287" y="3423148"/>
                <a:ext cx="1927429" cy="369332"/>
              </a:xfrm>
              <a:prstGeom prst="rect">
                <a:avLst/>
              </a:prstGeom>
              <a:noFill/>
            </p:spPr>
            <p:txBody>
              <a:bodyPr wrap="square" rtlCol="0">
                <a:spAutoFit/>
              </a:bodyPr>
              <a:lstStyle/>
              <a:p>
                <a:pPr algn="ctr"/>
                <a:r>
                  <a:rPr kumimoji="1" lang="ja-JP" altLang="en-US" dirty="0"/>
                  <a:t>（エンコーダ）</a:t>
                </a:r>
              </a:p>
            </p:txBody>
          </p:sp>
          <p:cxnSp>
            <p:nvCxnSpPr>
              <p:cNvPr id="49" name="直線矢印コネクタ 48">
                <a:extLst>
                  <a:ext uri="{FF2B5EF4-FFF2-40B4-BE49-F238E27FC236}">
                    <a16:creationId xmlns:a16="http://schemas.microsoft.com/office/drawing/2014/main" id="{EADA2A8F-C4EC-412A-8113-C28A264C5FEF}"/>
                  </a:ext>
                </a:extLst>
              </p:cNvPr>
              <p:cNvCxnSpPr>
                <a:cxnSpLocks/>
                <a:stCxn id="44" idx="3"/>
              </p:cNvCxnSpPr>
              <p:nvPr/>
            </p:nvCxnSpPr>
            <p:spPr>
              <a:xfrm>
                <a:off x="1977607" y="5169242"/>
                <a:ext cx="1340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66A2DC73-2ED1-41FD-94CA-0A97515E06C0}"/>
                  </a:ext>
                </a:extLst>
              </p:cNvPr>
              <p:cNvSpPr/>
              <p:nvPr/>
            </p:nvSpPr>
            <p:spPr>
              <a:xfrm>
                <a:off x="2103266" y="3816322"/>
                <a:ext cx="90778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t>セリフ</a:t>
                </a:r>
                <a:endParaRPr kumimoji="1" lang="en-US" altLang="ja-JP" sz="1400" b="1" dirty="0"/>
              </a:p>
              <a:p>
                <a:pPr algn="ctr"/>
                <a:r>
                  <a:rPr kumimoji="1" lang="ja-JP" altLang="en-US" sz="1400" b="1" dirty="0"/>
                  <a:t>ベクトル</a:t>
                </a:r>
              </a:p>
            </p:txBody>
          </p:sp>
          <p:sp>
            <p:nvSpPr>
              <p:cNvPr id="55" name="正方形/長方形 54">
                <a:extLst>
                  <a:ext uri="{FF2B5EF4-FFF2-40B4-BE49-F238E27FC236}">
                    <a16:creationId xmlns:a16="http://schemas.microsoft.com/office/drawing/2014/main" id="{41DACBF6-B928-4567-8D3D-FDEA56670C47}"/>
                  </a:ext>
                </a:extLst>
              </p:cNvPr>
              <p:cNvSpPr/>
              <p:nvPr/>
            </p:nvSpPr>
            <p:spPr>
              <a:xfrm>
                <a:off x="2121978" y="4870763"/>
                <a:ext cx="195587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cxnSp>
            <p:nvCxnSpPr>
              <p:cNvPr id="57" name="直線矢印コネクタ 56">
                <a:extLst>
                  <a:ext uri="{FF2B5EF4-FFF2-40B4-BE49-F238E27FC236}">
                    <a16:creationId xmlns:a16="http://schemas.microsoft.com/office/drawing/2014/main" id="{D1F0706A-35AD-45DA-9F0D-C427FADAF360}"/>
                  </a:ext>
                </a:extLst>
              </p:cNvPr>
              <p:cNvCxnSpPr>
                <a:cxnSpLocks/>
                <a:stCxn id="54" idx="3"/>
                <a:endCxn id="38" idx="2"/>
              </p:cNvCxnSpPr>
              <p:nvPr/>
            </p:nvCxnSpPr>
            <p:spPr>
              <a:xfrm>
                <a:off x="3011052" y="4114801"/>
                <a:ext cx="4087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EC2C8E60-2FF7-4016-BA1F-A305CCD0C14C}"/>
                  </a:ext>
                </a:extLst>
              </p:cNvPr>
              <p:cNvCxnSpPr>
                <a:cxnSpLocks/>
                <a:stCxn id="38" idx="6"/>
                <a:endCxn id="65" idx="1"/>
              </p:cNvCxnSpPr>
              <p:nvPr/>
            </p:nvCxnSpPr>
            <p:spPr>
              <a:xfrm flipV="1">
                <a:off x="3824802" y="4114801"/>
                <a:ext cx="3190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C6BE6F65-7752-45AA-A6A6-5AE66B9393F1}"/>
                  </a:ext>
                </a:extLst>
              </p:cNvPr>
              <p:cNvGrpSpPr/>
              <p:nvPr/>
            </p:nvGrpSpPr>
            <p:grpSpPr>
              <a:xfrm>
                <a:off x="4143877" y="3816322"/>
                <a:ext cx="2863659" cy="596957"/>
                <a:chOff x="4143877" y="3816322"/>
                <a:chExt cx="2863659" cy="596957"/>
              </a:xfrm>
            </p:grpSpPr>
            <p:sp>
              <p:nvSpPr>
                <p:cNvPr id="65" name="正方形/長方形 64">
                  <a:extLst>
                    <a:ext uri="{FF2B5EF4-FFF2-40B4-BE49-F238E27FC236}">
                      <a16:creationId xmlns:a16="http://schemas.microsoft.com/office/drawing/2014/main" id="{557828E7-3A05-453A-8D4E-D777D446C5EE}"/>
                    </a:ext>
                  </a:extLst>
                </p:cNvPr>
                <p:cNvSpPr/>
                <p:nvPr/>
              </p:nvSpPr>
              <p:spPr>
                <a:xfrm>
                  <a:off x="4143877" y="3816322"/>
                  <a:ext cx="90778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t>セリフ</a:t>
                  </a:r>
                  <a:endParaRPr kumimoji="1" lang="en-US" altLang="ja-JP" sz="1400" b="1" dirty="0"/>
                </a:p>
                <a:p>
                  <a:pPr algn="ctr"/>
                  <a:r>
                    <a:rPr kumimoji="1" lang="ja-JP" altLang="en-US" sz="1400" b="1" dirty="0"/>
                    <a:t>ベクトル</a:t>
                  </a:r>
                </a:p>
              </p:txBody>
            </p:sp>
            <p:sp>
              <p:nvSpPr>
                <p:cNvPr id="68" name="正方形/長方形 67">
                  <a:extLst>
                    <a:ext uri="{FF2B5EF4-FFF2-40B4-BE49-F238E27FC236}">
                      <a16:creationId xmlns:a16="http://schemas.microsoft.com/office/drawing/2014/main" id="{2606C29B-EE5E-4CE4-B349-467206931E6B}"/>
                    </a:ext>
                  </a:extLst>
                </p:cNvPr>
                <p:cNvSpPr/>
                <p:nvPr/>
              </p:nvSpPr>
              <p:spPr>
                <a:xfrm>
                  <a:off x="5051663" y="3816322"/>
                  <a:ext cx="195587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71" name="直線矢印コネクタ 70">
                <a:extLst>
                  <a:ext uri="{FF2B5EF4-FFF2-40B4-BE49-F238E27FC236}">
                    <a16:creationId xmlns:a16="http://schemas.microsoft.com/office/drawing/2014/main" id="{F37935D0-892F-467C-9DEA-D2DAE1B5708C}"/>
                  </a:ext>
                </a:extLst>
              </p:cNvPr>
              <p:cNvCxnSpPr>
                <a:cxnSpLocks/>
                <a:stCxn id="41" idx="3"/>
              </p:cNvCxnSpPr>
              <p:nvPr/>
            </p:nvCxnSpPr>
            <p:spPr>
              <a:xfrm>
                <a:off x="8458955" y="4114799"/>
                <a:ext cx="387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92399324-5881-426F-ADB1-438AD7B25354}"/>
                  </a:ext>
                </a:extLst>
              </p:cNvPr>
              <p:cNvSpPr txBox="1"/>
              <p:nvPr/>
            </p:nvSpPr>
            <p:spPr>
              <a:xfrm>
                <a:off x="1902901" y="4366268"/>
                <a:ext cx="1308515" cy="369332"/>
              </a:xfrm>
              <a:prstGeom prst="rect">
                <a:avLst/>
              </a:prstGeom>
              <a:noFill/>
            </p:spPr>
            <p:txBody>
              <a:bodyPr wrap="square" rtlCol="0">
                <a:spAutoFit/>
              </a:bodyPr>
              <a:lstStyle/>
              <a:p>
                <a:pPr algn="ctr"/>
                <a:r>
                  <a:rPr kumimoji="1" lang="en-US" altLang="ja-JP" b="1" dirty="0"/>
                  <a:t>768 </a:t>
                </a:r>
                <a:r>
                  <a:rPr kumimoji="1" lang="ja-JP" altLang="en-US" b="1" dirty="0"/>
                  <a:t>次元</a:t>
                </a:r>
              </a:p>
            </p:txBody>
          </p:sp>
          <p:sp>
            <p:nvSpPr>
              <p:cNvPr id="76" name="テキスト ボックス 75">
                <a:extLst>
                  <a:ext uri="{FF2B5EF4-FFF2-40B4-BE49-F238E27FC236}">
                    <a16:creationId xmlns:a16="http://schemas.microsoft.com/office/drawing/2014/main" id="{07235211-E90C-4D0A-A95F-CED3BECDCB40}"/>
                  </a:ext>
                </a:extLst>
              </p:cNvPr>
              <p:cNvSpPr txBox="1"/>
              <p:nvPr/>
            </p:nvSpPr>
            <p:spPr>
              <a:xfrm>
                <a:off x="2445656" y="5491561"/>
                <a:ext cx="1308515" cy="369332"/>
              </a:xfrm>
              <a:prstGeom prst="rect">
                <a:avLst/>
              </a:prstGeom>
              <a:noFill/>
            </p:spPr>
            <p:txBody>
              <a:bodyPr wrap="square" rtlCol="0">
                <a:spAutoFit/>
              </a:bodyPr>
              <a:lstStyle/>
              <a:p>
                <a:pPr algn="ctr"/>
                <a:r>
                  <a:rPr kumimoji="1" lang="en-US" altLang="ja-JP" b="1" dirty="0"/>
                  <a:t>4096 </a:t>
                </a:r>
                <a:r>
                  <a:rPr kumimoji="1" lang="ja-JP" altLang="en-US" b="1" dirty="0"/>
                  <a:t>次元</a:t>
                </a:r>
              </a:p>
            </p:txBody>
          </p:sp>
          <p:sp>
            <p:nvSpPr>
              <p:cNvPr id="77" name="テキスト ボックス 76">
                <a:extLst>
                  <a:ext uri="{FF2B5EF4-FFF2-40B4-BE49-F238E27FC236}">
                    <a16:creationId xmlns:a16="http://schemas.microsoft.com/office/drawing/2014/main" id="{47BFCA2B-4F17-46C3-B644-108103D2BF29}"/>
                  </a:ext>
                </a:extLst>
              </p:cNvPr>
              <p:cNvSpPr txBox="1"/>
              <p:nvPr/>
            </p:nvSpPr>
            <p:spPr>
              <a:xfrm>
                <a:off x="4921646" y="4366268"/>
                <a:ext cx="1308515" cy="369332"/>
              </a:xfrm>
              <a:prstGeom prst="rect">
                <a:avLst/>
              </a:prstGeom>
              <a:noFill/>
            </p:spPr>
            <p:txBody>
              <a:bodyPr wrap="square" rtlCol="0">
                <a:spAutoFit/>
              </a:bodyPr>
              <a:lstStyle/>
              <a:p>
                <a:pPr algn="ctr"/>
                <a:r>
                  <a:rPr kumimoji="1" lang="en-US" altLang="ja-JP" b="1" dirty="0"/>
                  <a:t>4864 </a:t>
                </a:r>
                <a:r>
                  <a:rPr kumimoji="1" lang="ja-JP" altLang="en-US" b="1" dirty="0"/>
                  <a:t>次元</a:t>
                </a:r>
              </a:p>
            </p:txBody>
          </p:sp>
        </p:grpSp>
        <p:sp>
          <p:nvSpPr>
            <p:cNvPr id="82" name="テキスト ボックス 81">
              <a:extLst>
                <a:ext uri="{FF2B5EF4-FFF2-40B4-BE49-F238E27FC236}">
                  <a16:creationId xmlns:a16="http://schemas.microsoft.com/office/drawing/2014/main" id="{CB043343-3DA4-4514-A2CF-1226940E4270}"/>
                </a:ext>
              </a:extLst>
            </p:cNvPr>
            <p:cNvSpPr txBox="1"/>
            <p:nvPr/>
          </p:nvSpPr>
          <p:spPr>
            <a:xfrm>
              <a:off x="7013984" y="4887821"/>
              <a:ext cx="2010486" cy="369332"/>
            </a:xfrm>
            <a:prstGeom prst="rect">
              <a:avLst/>
            </a:prstGeom>
            <a:noFill/>
          </p:spPr>
          <p:txBody>
            <a:bodyPr wrap="square" rtlCol="0">
              <a:spAutoFit/>
            </a:bodyPr>
            <a:lstStyle/>
            <a:p>
              <a:pPr algn="ctr"/>
              <a:r>
                <a:rPr kumimoji="1" lang="en-US" altLang="ja-JP" b="1" dirty="0"/>
                <a:t>3 </a:t>
              </a:r>
              <a:r>
                <a:rPr kumimoji="1" lang="ja-JP" altLang="en-US" b="1" dirty="0"/>
                <a:t>層 </a:t>
              </a:r>
              <a:r>
                <a:rPr kumimoji="1" lang="en-US" altLang="ja-JP" b="1" dirty="0"/>
                <a:t>MLP</a:t>
              </a:r>
              <a:endParaRPr kumimoji="1" lang="ja-JP" altLang="en-US" b="1" dirty="0"/>
            </a:p>
          </p:txBody>
        </p:sp>
        <p:sp>
          <p:nvSpPr>
            <p:cNvPr id="83" name="テキスト ボックス 82">
              <a:extLst>
                <a:ext uri="{FF2B5EF4-FFF2-40B4-BE49-F238E27FC236}">
                  <a16:creationId xmlns:a16="http://schemas.microsoft.com/office/drawing/2014/main" id="{BBA2B2B4-C5C7-40B9-9960-8CE646CFA6EC}"/>
                </a:ext>
              </a:extLst>
            </p:cNvPr>
            <p:cNvSpPr txBox="1"/>
            <p:nvPr/>
          </p:nvSpPr>
          <p:spPr>
            <a:xfrm>
              <a:off x="2725554" y="4038388"/>
              <a:ext cx="1927429" cy="369332"/>
            </a:xfrm>
            <a:prstGeom prst="rect">
              <a:avLst/>
            </a:prstGeom>
            <a:noFill/>
          </p:spPr>
          <p:txBody>
            <a:bodyPr wrap="square" rtlCol="0">
              <a:spAutoFit/>
            </a:bodyPr>
            <a:lstStyle/>
            <a:p>
              <a:pPr algn="ctr"/>
              <a:r>
                <a:rPr kumimoji="1" lang="ja-JP" altLang="en-US" dirty="0"/>
                <a:t>結合</a:t>
              </a:r>
            </a:p>
          </p:txBody>
        </p:sp>
      </p:grpSp>
      <p:sp>
        <p:nvSpPr>
          <p:cNvPr id="32" name="テキスト ボックス 31">
            <a:extLst>
              <a:ext uri="{FF2B5EF4-FFF2-40B4-BE49-F238E27FC236}">
                <a16:creationId xmlns:a16="http://schemas.microsoft.com/office/drawing/2014/main" id="{565C79D5-1780-48BF-BE6F-72160BE9BB6E}"/>
              </a:ext>
            </a:extLst>
          </p:cNvPr>
          <p:cNvSpPr txBox="1"/>
          <p:nvPr/>
        </p:nvSpPr>
        <p:spPr>
          <a:xfrm>
            <a:off x="364392" y="5997725"/>
            <a:ext cx="2010486" cy="369332"/>
          </a:xfrm>
          <a:prstGeom prst="rect">
            <a:avLst/>
          </a:prstGeom>
          <a:noFill/>
        </p:spPr>
        <p:txBody>
          <a:bodyPr wrap="square" rtlCol="0">
            <a:spAutoFit/>
          </a:bodyPr>
          <a:lstStyle/>
          <a:p>
            <a:pPr algn="ctr"/>
            <a:r>
              <a:rPr kumimoji="1" lang="en-US" altLang="ja-JP" b="1" dirty="0"/>
              <a:t>illustration2vec</a:t>
            </a:r>
            <a:endParaRPr kumimoji="1" lang="ja-JP" altLang="en-US" b="1" dirty="0"/>
          </a:p>
        </p:txBody>
      </p:sp>
    </p:spTree>
    <p:extLst>
      <p:ext uri="{BB962C8B-B14F-4D97-AF65-F5344CB8AC3E}">
        <p14:creationId xmlns:p14="http://schemas.microsoft.com/office/powerpoint/2010/main" val="3963890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a:t>
            </a:r>
            <a:r>
              <a:rPr lang="en-US" altLang="ja-JP" sz="4050" cap="none" dirty="0">
                <a:solidFill>
                  <a:schemeClr val="tx1"/>
                </a:solidFill>
              </a:rPr>
              <a:t>)</a:t>
            </a: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dirty="0"/>
          </a:p>
        </p:txBody>
      </p:sp>
      <p:grpSp>
        <p:nvGrpSpPr>
          <p:cNvPr id="32" name="グループ化 31">
            <a:extLst>
              <a:ext uri="{FF2B5EF4-FFF2-40B4-BE49-F238E27FC236}">
                <a16:creationId xmlns:a16="http://schemas.microsoft.com/office/drawing/2014/main" id="{481557E6-DDC6-4CCE-B177-A27121B8F260}"/>
              </a:ext>
            </a:extLst>
          </p:cNvPr>
          <p:cNvGrpSpPr/>
          <p:nvPr/>
        </p:nvGrpSpPr>
        <p:grpSpPr>
          <a:xfrm>
            <a:off x="2129692" y="1540151"/>
            <a:ext cx="4882236" cy="4820671"/>
            <a:chOff x="2402549" y="1643182"/>
            <a:chExt cx="4882236" cy="4820671"/>
          </a:xfrm>
        </p:grpSpPr>
        <p:grpSp>
          <p:nvGrpSpPr>
            <p:cNvPr id="4" name="グループ化 3">
              <a:extLst>
                <a:ext uri="{FF2B5EF4-FFF2-40B4-BE49-F238E27FC236}">
                  <a16:creationId xmlns:a16="http://schemas.microsoft.com/office/drawing/2014/main" id="{4E1B1A68-F7FB-4C1D-A1DA-1B49415584B6}"/>
                </a:ext>
              </a:extLst>
            </p:cNvPr>
            <p:cNvGrpSpPr/>
            <p:nvPr/>
          </p:nvGrpSpPr>
          <p:grpSpPr>
            <a:xfrm>
              <a:off x="3517822" y="2395197"/>
              <a:ext cx="3626516" cy="369332"/>
              <a:chOff x="1652126" y="2489401"/>
              <a:chExt cx="4733362" cy="396079"/>
            </a:xfrm>
          </p:grpSpPr>
          <p:sp>
            <p:nvSpPr>
              <p:cNvPr id="6" name="正方形/長方形 5">
                <a:extLst>
                  <a:ext uri="{FF2B5EF4-FFF2-40B4-BE49-F238E27FC236}">
                    <a16:creationId xmlns:a16="http://schemas.microsoft.com/office/drawing/2014/main" id="{4375D35F-EFB6-41A4-8101-9DEE3ED03413}"/>
                  </a:ext>
                </a:extLst>
              </p:cNvPr>
              <p:cNvSpPr/>
              <p:nvPr/>
            </p:nvSpPr>
            <p:spPr>
              <a:xfrm>
                <a:off x="1652126" y="2489401"/>
                <a:ext cx="2366681" cy="39607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2800" b="1" dirty="0"/>
                  <a:t>1 ~ 5 </a:t>
                </a:r>
                <a:r>
                  <a:rPr kumimoji="1" lang="ja-JP" altLang="en-US" sz="2800" b="1" dirty="0"/>
                  <a:t>話</a:t>
                </a:r>
              </a:p>
            </p:txBody>
          </p:sp>
          <p:sp>
            <p:nvSpPr>
              <p:cNvPr id="7" name="正方形/長方形 6">
                <a:extLst>
                  <a:ext uri="{FF2B5EF4-FFF2-40B4-BE49-F238E27FC236}">
                    <a16:creationId xmlns:a16="http://schemas.microsoft.com/office/drawing/2014/main" id="{FD7C9807-0AD5-4BEE-9C3E-6BA87EF2AC76}"/>
                  </a:ext>
                </a:extLst>
              </p:cNvPr>
              <p:cNvSpPr/>
              <p:nvPr/>
            </p:nvSpPr>
            <p:spPr>
              <a:xfrm>
                <a:off x="4018807" y="2489401"/>
                <a:ext cx="2366681" cy="3960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b="1" dirty="0"/>
                  <a:t>6 ~ 10 </a:t>
                </a:r>
                <a:r>
                  <a:rPr kumimoji="1" lang="ja-JP" altLang="en-US" sz="2800" b="1" dirty="0"/>
                  <a:t>話</a:t>
                </a:r>
              </a:p>
            </p:txBody>
          </p:sp>
        </p:grpSp>
        <p:sp>
          <p:nvSpPr>
            <p:cNvPr id="8" name="テキスト ボックス 7">
              <a:extLst>
                <a:ext uri="{FF2B5EF4-FFF2-40B4-BE49-F238E27FC236}">
                  <a16:creationId xmlns:a16="http://schemas.microsoft.com/office/drawing/2014/main" id="{D23CE8CA-9BB9-4E0B-8996-10816D47E1F3}"/>
                </a:ext>
              </a:extLst>
            </p:cNvPr>
            <p:cNvSpPr txBox="1"/>
            <p:nvPr/>
          </p:nvSpPr>
          <p:spPr>
            <a:xfrm>
              <a:off x="4229948" y="1643182"/>
              <a:ext cx="2202261" cy="369332"/>
            </a:xfrm>
            <a:prstGeom prst="rect">
              <a:avLst/>
            </a:prstGeom>
            <a:noFill/>
          </p:spPr>
          <p:txBody>
            <a:bodyPr wrap="square" rtlCol="0">
              <a:spAutoFit/>
            </a:bodyPr>
            <a:lstStyle/>
            <a:p>
              <a:pPr algn="ctr"/>
              <a:r>
                <a:rPr kumimoji="1" lang="ja-JP" altLang="en-US" dirty="0"/>
                <a:t>オリジナルデータ</a:t>
              </a:r>
            </a:p>
          </p:txBody>
        </p:sp>
        <p:grpSp>
          <p:nvGrpSpPr>
            <p:cNvPr id="12" name="グループ化 11">
              <a:extLst>
                <a:ext uri="{FF2B5EF4-FFF2-40B4-BE49-F238E27FC236}">
                  <a16:creationId xmlns:a16="http://schemas.microsoft.com/office/drawing/2014/main" id="{1AA99118-6FBB-4B74-991F-3F839C317AC8}"/>
                </a:ext>
              </a:extLst>
            </p:cNvPr>
            <p:cNvGrpSpPr/>
            <p:nvPr/>
          </p:nvGrpSpPr>
          <p:grpSpPr>
            <a:xfrm>
              <a:off x="2402549" y="4093472"/>
              <a:ext cx="4741789" cy="369332"/>
              <a:chOff x="196461" y="2489401"/>
              <a:chExt cx="6189027" cy="396079"/>
            </a:xfrm>
          </p:grpSpPr>
          <p:sp>
            <p:nvSpPr>
              <p:cNvPr id="13" name="正方形/長方形 12">
                <a:extLst>
                  <a:ext uri="{FF2B5EF4-FFF2-40B4-BE49-F238E27FC236}">
                    <a16:creationId xmlns:a16="http://schemas.microsoft.com/office/drawing/2014/main" id="{1C5D7E3F-8FCD-43C6-B6F8-1927F8442B8B}"/>
                  </a:ext>
                </a:extLst>
              </p:cNvPr>
              <p:cNvSpPr/>
              <p:nvPr/>
            </p:nvSpPr>
            <p:spPr>
              <a:xfrm>
                <a:off x="196461" y="2489401"/>
                <a:ext cx="3822346" cy="39607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2800" b="1" dirty="0"/>
                  <a:t>1 ~ 5 </a:t>
                </a:r>
                <a:r>
                  <a:rPr kumimoji="1" lang="ja-JP" altLang="en-US" sz="2800" b="1" dirty="0"/>
                  <a:t>話 </a:t>
                </a:r>
                <a:r>
                  <a:rPr kumimoji="1" lang="en-US" altLang="ja-JP" sz="2800" b="1" dirty="0"/>
                  <a:t>(</a:t>
                </a:r>
                <a:r>
                  <a:rPr kumimoji="1" lang="ja-JP" altLang="en-US" sz="2800" b="1" dirty="0"/>
                  <a:t>拡張</a:t>
                </a:r>
                <a:r>
                  <a:rPr kumimoji="1" lang="en-US" altLang="ja-JP" sz="2800" b="1" dirty="0"/>
                  <a:t>)</a:t>
                </a:r>
                <a:endParaRPr kumimoji="1" lang="ja-JP" altLang="en-US" sz="2800" b="1" dirty="0"/>
              </a:p>
            </p:txBody>
          </p:sp>
          <p:sp>
            <p:nvSpPr>
              <p:cNvPr id="14" name="正方形/長方形 13">
                <a:extLst>
                  <a:ext uri="{FF2B5EF4-FFF2-40B4-BE49-F238E27FC236}">
                    <a16:creationId xmlns:a16="http://schemas.microsoft.com/office/drawing/2014/main" id="{3C83B2BC-F43D-412A-B9FD-5C6C953B6463}"/>
                  </a:ext>
                </a:extLst>
              </p:cNvPr>
              <p:cNvSpPr/>
              <p:nvPr/>
            </p:nvSpPr>
            <p:spPr>
              <a:xfrm>
                <a:off x="4018807" y="2489401"/>
                <a:ext cx="2366681" cy="3960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b="1" dirty="0"/>
                  <a:t>6 ~ 10 </a:t>
                </a:r>
                <a:r>
                  <a:rPr kumimoji="1" lang="ja-JP" altLang="en-US" sz="2800" b="1" dirty="0"/>
                  <a:t>話</a:t>
                </a:r>
              </a:p>
            </p:txBody>
          </p:sp>
        </p:grpSp>
        <p:cxnSp>
          <p:nvCxnSpPr>
            <p:cNvPr id="16" name="直線コネクタ 15">
              <a:extLst>
                <a:ext uri="{FF2B5EF4-FFF2-40B4-BE49-F238E27FC236}">
                  <a16:creationId xmlns:a16="http://schemas.microsoft.com/office/drawing/2014/main" id="{9795EA5F-59B6-41B4-8F5F-892AF3965449}"/>
                </a:ext>
              </a:extLst>
            </p:cNvPr>
            <p:cNvCxnSpPr>
              <a:stCxn id="7" idx="3"/>
              <a:endCxn id="14" idx="3"/>
            </p:cNvCxnSpPr>
            <p:nvPr/>
          </p:nvCxnSpPr>
          <p:spPr>
            <a:xfrm>
              <a:off x="7144338" y="2579863"/>
              <a:ext cx="0" cy="1698275"/>
            </a:xfrm>
            <a:prstGeom prst="line">
              <a:avLst/>
            </a:prstGeom>
            <a:ln>
              <a:prstDash val="lgDashDotDot"/>
            </a:ln>
          </p:spPr>
          <p:style>
            <a:lnRef idx="1">
              <a:schemeClr val="accent5"/>
            </a:lnRef>
            <a:fillRef idx="0">
              <a:schemeClr val="accent5"/>
            </a:fillRef>
            <a:effectRef idx="0">
              <a:schemeClr val="accent5"/>
            </a:effectRef>
            <a:fontRef idx="minor">
              <a:schemeClr val="tx1"/>
            </a:fontRef>
          </p:style>
        </p:cxnSp>
        <p:cxnSp>
          <p:nvCxnSpPr>
            <p:cNvPr id="17" name="直線コネクタ 16">
              <a:extLst>
                <a:ext uri="{FF2B5EF4-FFF2-40B4-BE49-F238E27FC236}">
                  <a16:creationId xmlns:a16="http://schemas.microsoft.com/office/drawing/2014/main" id="{1E68F4D7-42B7-4A50-BE73-7911424510AF}"/>
                </a:ext>
              </a:extLst>
            </p:cNvPr>
            <p:cNvCxnSpPr>
              <a:cxnSpLocks/>
              <a:stCxn id="7" idx="1"/>
              <a:endCxn id="13" idx="3"/>
            </p:cNvCxnSpPr>
            <p:nvPr/>
          </p:nvCxnSpPr>
          <p:spPr>
            <a:xfrm>
              <a:off x="5331080" y="2579863"/>
              <a:ext cx="0" cy="1698275"/>
            </a:xfrm>
            <a:prstGeom prst="line">
              <a:avLst/>
            </a:prstGeom>
            <a:ln>
              <a:prstDash val="lgDashDotDot"/>
            </a:ln>
          </p:spPr>
          <p:style>
            <a:lnRef idx="1">
              <a:schemeClr val="accent5"/>
            </a:lnRef>
            <a:fillRef idx="0">
              <a:schemeClr val="accent5"/>
            </a:fillRef>
            <a:effectRef idx="0">
              <a:schemeClr val="accent5"/>
            </a:effectRef>
            <a:fontRef idx="minor">
              <a:schemeClr val="tx1"/>
            </a:fontRef>
          </p:style>
        </p:cxnSp>
        <p:cxnSp>
          <p:nvCxnSpPr>
            <p:cNvPr id="21" name="直線コネクタ 20">
              <a:extLst>
                <a:ext uri="{FF2B5EF4-FFF2-40B4-BE49-F238E27FC236}">
                  <a16:creationId xmlns:a16="http://schemas.microsoft.com/office/drawing/2014/main" id="{E4918245-F78B-4548-82B7-88AADAA48087}"/>
                </a:ext>
              </a:extLst>
            </p:cNvPr>
            <p:cNvCxnSpPr>
              <a:cxnSpLocks/>
              <a:stCxn id="6" idx="1"/>
              <a:endCxn id="13" idx="1"/>
            </p:cNvCxnSpPr>
            <p:nvPr/>
          </p:nvCxnSpPr>
          <p:spPr>
            <a:xfrm flipH="1">
              <a:off x="2402549" y="2579863"/>
              <a:ext cx="1115273" cy="1698275"/>
            </a:xfrm>
            <a:prstGeom prst="line">
              <a:avLst/>
            </a:prstGeom>
            <a:ln>
              <a:prstDash val="lgDashDotDot"/>
            </a:ln>
          </p:spPr>
          <p:style>
            <a:lnRef idx="1">
              <a:schemeClr val="accent5"/>
            </a:lnRef>
            <a:fillRef idx="0">
              <a:schemeClr val="accent5"/>
            </a:fillRef>
            <a:effectRef idx="0">
              <a:schemeClr val="accent5"/>
            </a:effectRef>
            <a:fontRef idx="minor">
              <a:schemeClr val="tx1"/>
            </a:fontRef>
          </p:style>
        </p:cxnSp>
        <p:sp>
          <p:nvSpPr>
            <p:cNvPr id="24" name="テキスト ボックス 23">
              <a:extLst>
                <a:ext uri="{FF2B5EF4-FFF2-40B4-BE49-F238E27FC236}">
                  <a16:creationId xmlns:a16="http://schemas.microsoft.com/office/drawing/2014/main" id="{EE5A76D5-C1CA-4542-8D1B-C41233D68566}"/>
                </a:ext>
              </a:extLst>
            </p:cNvPr>
            <p:cNvSpPr txBox="1"/>
            <p:nvPr/>
          </p:nvSpPr>
          <p:spPr>
            <a:xfrm>
              <a:off x="2402549" y="3675397"/>
              <a:ext cx="2928531" cy="369332"/>
            </a:xfrm>
            <a:prstGeom prst="rect">
              <a:avLst/>
            </a:prstGeom>
            <a:noFill/>
          </p:spPr>
          <p:txBody>
            <a:bodyPr wrap="square" rtlCol="0">
              <a:spAutoFit/>
            </a:bodyPr>
            <a:lstStyle/>
            <a:p>
              <a:pPr algn="ctr"/>
              <a:r>
                <a:rPr kumimoji="1" lang="en-US" altLang="ja-JP" dirty="0"/>
                <a:t>Data Augmentation</a:t>
              </a:r>
              <a:endParaRPr kumimoji="1" lang="ja-JP" altLang="en-US" dirty="0"/>
            </a:p>
          </p:txBody>
        </p:sp>
        <p:sp>
          <p:nvSpPr>
            <p:cNvPr id="25" name="左中かっこ 24">
              <a:extLst>
                <a:ext uri="{FF2B5EF4-FFF2-40B4-BE49-F238E27FC236}">
                  <a16:creationId xmlns:a16="http://schemas.microsoft.com/office/drawing/2014/main" id="{C6C0B412-F5EB-427E-9A32-AAD6BB578800}"/>
                </a:ext>
              </a:extLst>
            </p:cNvPr>
            <p:cNvSpPr/>
            <p:nvPr/>
          </p:nvSpPr>
          <p:spPr>
            <a:xfrm rot="16200000">
              <a:off x="3504144" y="3491331"/>
              <a:ext cx="725342" cy="2928531"/>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左中かっこ 25">
              <a:extLst>
                <a:ext uri="{FF2B5EF4-FFF2-40B4-BE49-F238E27FC236}">
                  <a16:creationId xmlns:a16="http://schemas.microsoft.com/office/drawing/2014/main" id="{36C76249-0557-409C-B30B-4EEA961949BC}"/>
                </a:ext>
              </a:extLst>
            </p:cNvPr>
            <p:cNvSpPr/>
            <p:nvPr/>
          </p:nvSpPr>
          <p:spPr>
            <a:xfrm rot="16200000">
              <a:off x="5875040" y="4048967"/>
              <a:ext cx="725342" cy="1813259"/>
            </a:xfrm>
            <a:prstGeom prst="leftBrace">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47BC02E9-CB1E-4D46-A360-2A731DBF8E4E}"/>
                </a:ext>
              </a:extLst>
            </p:cNvPr>
            <p:cNvSpPr txBox="1"/>
            <p:nvPr/>
          </p:nvSpPr>
          <p:spPr>
            <a:xfrm>
              <a:off x="2819742" y="5318268"/>
              <a:ext cx="2094147" cy="369332"/>
            </a:xfrm>
            <a:prstGeom prst="rect">
              <a:avLst/>
            </a:prstGeom>
            <a:noFill/>
          </p:spPr>
          <p:txBody>
            <a:bodyPr wrap="square" rtlCol="0">
              <a:spAutoFit/>
            </a:bodyPr>
            <a:lstStyle/>
            <a:p>
              <a:pPr algn="ctr"/>
              <a:r>
                <a:rPr kumimoji="1" lang="ja-JP" altLang="en-US" dirty="0"/>
                <a:t>訓練用データ</a:t>
              </a:r>
            </a:p>
          </p:txBody>
        </p:sp>
        <p:sp>
          <p:nvSpPr>
            <p:cNvPr id="28" name="テキスト ボックス 27">
              <a:extLst>
                <a:ext uri="{FF2B5EF4-FFF2-40B4-BE49-F238E27FC236}">
                  <a16:creationId xmlns:a16="http://schemas.microsoft.com/office/drawing/2014/main" id="{84EE0988-1C17-4A21-BA32-266224FC78DD}"/>
                </a:ext>
              </a:extLst>
            </p:cNvPr>
            <p:cNvSpPr txBox="1"/>
            <p:nvPr/>
          </p:nvSpPr>
          <p:spPr>
            <a:xfrm>
              <a:off x="5190638" y="5318268"/>
              <a:ext cx="2094147" cy="369332"/>
            </a:xfrm>
            <a:prstGeom prst="rect">
              <a:avLst/>
            </a:prstGeom>
            <a:noFill/>
          </p:spPr>
          <p:txBody>
            <a:bodyPr wrap="square" rtlCol="0">
              <a:spAutoFit/>
            </a:bodyPr>
            <a:lstStyle/>
            <a:p>
              <a:pPr algn="ctr"/>
              <a:r>
                <a:rPr kumimoji="1" lang="ja-JP" altLang="en-US" dirty="0"/>
                <a:t>評価用データ</a:t>
              </a:r>
            </a:p>
          </p:txBody>
        </p:sp>
        <p:sp>
          <p:nvSpPr>
            <p:cNvPr id="30" name="テキスト ボックス 29">
              <a:extLst>
                <a:ext uri="{FF2B5EF4-FFF2-40B4-BE49-F238E27FC236}">
                  <a16:creationId xmlns:a16="http://schemas.microsoft.com/office/drawing/2014/main" id="{163A3DD1-DB8D-4E27-9AD8-1A647F3A8656}"/>
                </a:ext>
              </a:extLst>
            </p:cNvPr>
            <p:cNvSpPr txBox="1"/>
            <p:nvPr/>
          </p:nvSpPr>
          <p:spPr>
            <a:xfrm>
              <a:off x="2486813" y="5817522"/>
              <a:ext cx="2760002" cy="646331"/>
            </a:xfrm>
            <a:prstGeom prst="rect">
              <a:avLst/>
            </a:prstGeom>
            <a:noFill/>
            <a:ln>
              <a:solidFill>
                <a:schemeClr val="accent6">
                  <a:lumMod val="75000"/>
                </a:schemeClr>
              </a:solidFill>
              <a:prstDash val="dashDot"/>
            </a:ln>
          </p:spPr>
          <p:txBody>
            <a:bodyPr wrap="square" rtlCol="0">
              <a:spAutoFit/>
            </a:bodyPr>
            <a:lstStyle/>
            <a:p>
              <a:pPr algn="ctr"/>
              <a:r>
                <a:rPr kumimoji="1" lang="ja-JP" altLang="en-US" dirty="0"/>
                <a:t>学習時には</a:t>
              </a:r>
              <a:r>
                <a:rPr kumimoji="1" lang="en-US" altLang="ja-JP" dirty="0"/>
                <a:t>, 20% </a:t>
              </a:r>
              <a:r>
                <a:rPr kumimoji="1" lang="ja-JP" altLang="en-US" dirty="0"/>
                <a:t>を</a:t>
              </a:r>
              <a:endParaRPr kumimoji="1" lang="en-US" altLang="ja-JP" dirty="0"/>
            </a:p>
            <a:p>
              <a:pPr algn="ctr"/>
              <a:r>
                <a:rPr kumimoji="1" lang="ja-JP" altLang="en-US" dirty="0"/>
                <a:t>検証用データとする</a:t>
              </a:r>
            </a:p>
          </p:txBody>
        </p:sp>
        <p:sp>
          <p:nvSpPr>
            <p:cNvPr id="31" name="左中かっこ 30">
              <a:extLst>
                <a:ext uri="{FF2B5EF4-FFF2-40B4-BE49-F238E27FC236}">
                  <a16:creationId xmlns:a16="http://schemas.microsoft.com/office/drawing/2014/main" id="{F69084E4-495D-4670-B96A-67D5A587D045}"/>
                </a:ext>
              </a:extLst>
            </p:cNvPr>
            <p:cNvSpPr/>
            <p:nvPr/>
          </p:nvSpPr>
          <p:spPr>
            <a:xfrm rot="5400000">
              <a:off x="5146368" y="347100"/>
              <a:ext cx="369423" cy="36265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1307027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
        <p:nvSpPr>
          <p:cNvPr id="8" name="コンテンツ プレースホルダー 2">
            <a:extLst>
              <a:ext uri="{FF2B5EF4-FFF2-40B4-BE49-F238E27FC236}">
                <a16:creationId xmlns:a16="http://schemas.microsoft.com/office/drawing/2014/main" id="{612DBA1F-72CB-4A8B-B2FA-4D710270B71D}"/>
              </a:ext>
            </a:extLst>
          </p:cNvPr>
          <p:cNvSpPr>
            <a:spLocks noGrp="1"/>
          </p:cNvSpPr>
          <p:nvPr>
            <p:ph idx="1"/>
          </p:nvPr>
        </p:nvSpPr>
        <p:spPr>
          <a:xfrm>
            <a:off x="856061" y="2134475"/>
            <a:ext cx="7429499" cy="3588992"/>
          </a:xfrm>
        </p:spPr>
        <p:txBody>
          <a:bodyPr>
            <a:normAutofit/>
          </a:bodyPr>
          <a:lstStyle/>
          <a:p>
            <a:r>
              <a:rPr lang="ja-JP" altLang="en-US" sz="2800" dirty="0">
                <a:solidFill>
                  <a:srgbClr val="F4B54B"/>
                </a:solidFill>
              </a:rPr>
              <a:t>はじめに</a:t>
            </a:r>
            <a:endParaRPr lang="en-US" altLang="ja-JP" sz="2800" dirty="0">
              <a:solidFill>
                <a:srgbClr val="F4B54B"/>
              </a:solidFill>
            </a:endParaRPr>
          </a:p>
          <a:p>
            <a:r>
              <a:rPr lang="ja-JP" altLang="en-US" sz="2800" dirty="0">
                <a:solidFill>
                  <a:schemeClr val="tx1">
                    <a:lumMod val="95000"/>
                  </a:schemeClr>
                </a:solidFill>
              </a:rPr>
              <a:t>提案手法</a:t>
            </a:r>
            <a:endParaRPr lang="en-US" altLang="ja-JP" sz="2800" dirty="0">
              <a:solidFill>
                <a:schemeClr val="tx1">
                  <a:lumMod val="95000"/>
                </a:schemeClr>
              </a:solidFill>
            </a:endParaRPr>
          </a:p>
          <a:p>
            <a:r>
              <a:rPr lang="ja-JP" altLang="en-US" sz="2800" dirty="0">
                <a:solidFill>
                  <a:schemeClr val="tx1">
                    <a:lumMod val="95000"/>
                  </a:schemeClr>
                </a:solidFill>
              </a:rPr>
              <a:t>データセット及び要素技術</a:t>
            </a:r>
            <a:endParaRPr lang="en-US" altLang="ja-JP" sz="2800" dirty="0">
              <a:solidFill>
                <a:schemeClr val="tx1">
                  <a:lumMod val="95000"/>
                </a:schemeClr>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27427581"/>
              </p:ext>
            </p:extLst>
          </p:nvPr>
        </p:nvGraphicFramePr>
        <p:xfrm>
          <a:off x="856059" y="1908830"/>
          <a:ext cx="3511544" cy="3303139"/>
        </p:xfrm>
        <a:graphic>
          <a:graphicData uri="http://schemas.openxmlformats.org/drawingml/2006/table">
            <a:tbl>
              <a:tblPr firstRow="1" bandRow="1">
                <a:tableStyleId>{BDBED569-4797-4DF1-A0F4-6AAB3CD982D8}</a:tableStyleId>
              </a:tblPr>
              <a:tblGrid>
                <a:gridCol w="1755772">
                  <a:extLst>
                    <a:ext uri="{9D8B030D-6E8A-4147-A177-3AD203B41FA5}">
                      <a16:colId xmlns:a16="http://schemas.microsoft.com/office/drawing/2014/main" val="498377033"/>
                    </a:ext>
                  </a:extLst>
                </a:gridCol>
                <a:gridCol w="1755772">
                  <a:extLst>
                    <a:ext uri="{9D8B030D-6E8A-4147-A177-3AD203B41FA5}">
                      <a16:colId xmlns:a16="http://schemas.microsoft.com/office/drawing/2014/main" val="3842990007"/>
                    </a:ext>
                  </a:extLst>
                </a:gridCol>
              </a:tblGrid>
              <a:tr h="471877">
                <a:tc gridSpan="2">
                  <a:txBody>
                    <a:bodyPr/>
                    <a:lstStyle/>
                    <a:p>
                      <a:pPr algn="ctr"/>
                      <a:r>
                        <a:rPr kumimoji="1" lang="en-US" altLang="ja-JP" sz="2100" dirty="0">
                          <a:solidFill>
                            <a:schemeClr val="tx1"/>
                          </a:solidFill>
                        </a:rPr>
                        <a:t>[</a:t>
                      </a:r>
                      <a:r>
                        <a:rPr kumimoji="1" lang="ja-JP" altLang="en-US" sz="2100" dirty="0">
                          <a:solidFill>
                            <a:schemeClr val="tx1"/>
                          </a:solidFill>
                        </a:rPr>
                        <a:t>実験１</a:t>
                      </a:r>
                      <a:r>
                        <a:rPr kumimoji="1" lang="en-US" altLang="ja-JP" sz="2100" dirty="0">
                          <a:solidFill>
                            <a:schemeClr val="tx1"/>
                          </a:solidFill>
                        </a:rPr>
                        <a:t>|</a:t>
                      </a:r>
                      <a:r>
                        <a:rPr kumimoji="1" lang="ja-JP" altLang="en-US" sz="2100" dirty="0">
                          <a:solidFill>
                            <a:schemeClr val="tx1"/>
                          </a:solidFill>
                        </a:rPr>
                        <a:t>２</a:t>
                      </a:r>
                      <a:r>
                        <a:rPr kumimoji="1" lang="en-US" altLang="ja-JP" sz="2100" dirty="0">
                          <a:solidFill>
                            <a:schemeClr val="tx1"/>
                          </a:solidFill>
                        </a:rPr>
                        <a:t>] </a:t>
                      </a:r>
                      <a:r>
                        <a:rPr kumimoji="1" lang="ja-JP" altLang="en-US" sz="2100" dirty="0">
                          <a:solidFill>
                            <a:schemeClr val="tx1"/>
                          </a:solidFill>
                        </a:rPr>
                        <a:t>設定</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71877">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50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71877">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71877">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71877">
                <a:tc>
                  <a:txBody>
                    <a:bodyPr/>
                    <a:lstStyle/>
                    <a:p>
                      <a:pPr algn="ctr"/>
                      <a:r>
                        <a:rPr kumimoji="1" lang="ja-JP" altLang="en-US" sz="1800" dirty="0"/>
                        <a:t>損失関数</a:t>
                      </a:r>
                    </a:p>
                  </a:txBody>
                  <a:tcPr marL="68580" marR="68580" marT="34290" marB="34290" anchor="ctr"/>
                </a:tc>
                <a:tc>
                  <a:txBody>
                    <a:bodyPr/>
                    <a:lstStyle/>
                    <a:p>
                      <a:pPr algn="ctr"/>
                      <a:r>
                        <a:rPr kumimoji="1" lang="en-US" altLang="ja-JP" sz="1400" b="1" dirty="0"/>
                        <a:t>cross entropy loss</a:t>
                      </a:r>
                      <a:endParaRPr kumimoji="1" lang="ja-JP" altLang="en-US" sz="1400" b="1" dirty="0"/>
                    </a:p>
                  </a:txBody>
                  <a:tcPr marL="68580" marR="68580" marT="34290" marB="34290" anchor="ctr"/>
                </a:tc>
                <a:extLst>
                  <a:ext uri="{0D108BD9-81ED-4DB2-BD59-A6C34878D82A}">
                    <a16:rowId xmlns:a16="http://schemas.microsoft.com/office/drawing/2014/main" val="4002928110"/>
                  </a:ext>
                </a:extLst>
              </a:tr>
              <a:tr h="471877">
                <a:tc>
                  <a:txBody>
                    <a:bodyPr/>
                    <a:lstStyle/>
                    <a:p>
                      <a:pPr algn="ctr"/>
                      <a:r>
                        <a:rPr kumimoji="1" lang="ja-JP" altLang="en-US" sz="1800" dirty="0"/>
                        <a:t>クラス重み</a:t>
                      </a:r>
                    </a:p>
                  </a:txBody>
                  <a:tcPr marL="68580" marR="68580" marT="34290" marB="34290" anchor="ctr"/>
                </a:tc>
                <a:tc>
                  <a:txBody>
                    <a:bodyPr/>
                    <a:lstStyle/>
                    <a:p>
                      <a:pPr algn="ctr"/>
                      <a:r>
                        <a:rPr kumimoji="1" lang="ja-JP" altLang="en-US" sz="1600" b="1" dirty="0"/>
                        <a:t>ラベル比の逆比</a:t>
                      </a:r>
                    </a:p>
                  </a:txBody>
                  <a:tcPr marL="68580" marR="68580" marT="34290" marB="34290" anchor="ctr"/>
                </a:tc>
                <a:extLst>
                  <a:ext uri="{0D108BD9-81ED-4DB2-BD59-A6C34878D82A}">
                    <a16:rowId xmlns:a16="http://schemas.microsoft.com/office/drawing/2014/main" val="3966879761"/>
                  </a:ext>
                </a:extLst>
              </a:tr>
              <a:tr h="471877">
                <a:tc>
                  <a:txBody>
                    <a:bodyPr/>
                    <a:lstStyle/>
                    <a:p>
                      <a:pPr algn="ctr"/>
                      <a:r>
                        <a:rPr kumimoji="1" lang="ja-JP" altLang="en-US" sz="1800" dirty="0"/>
                        <a:t>学習率</a:t>
                      </a:r>
                    </a:p>
                  </a:txBody>
                  <a:tcPr marL="68580" marR="68580" marT="34290" marB="34290" anchor="ctr"/>
                </a:tc>
                <a:tc>
                  <a:txBody>
                    <a:bodyPr/>
                    <a:lstStyle/>
                    <a:p>
                      <a:pPr algn="ctr"/>
                      <a:r>
                        <a:rPr kumimoji="1" lang="en-US" altLang="ja-JP" sz="1600" b="1" dirty="0" err="1"/>
                        <a:t>optuna</a:t>
                      </a:r>
                      <a:r>
                        <a:rPr kumimoji="1" lang="en-US" altLang="ja-JP" sz="1600" b="1" dirty="0"/>
                        <a:t> </a:t>
                      </a:r>
                      <a:r>
                        <a:rPr kumimoji="1" lang="ja-JP" altLang="en-US" sz="1600" b="1" dirty="0"/>
                        <a:t>で調整</a:t>
                      </a:r>
                    </a:p>
                  </a:txBody>
                  <a:tcPr marL="68580" marR="68580" marT="34290" marB="34290" anchor="ctr"/>
                </a:tc>
                <a:extLst>
                  <a:ext uri="{0D108BD9-81ED-4DB2-BD59-A6C34878D82A}">
                    <a16:rowId xmlns:a16="http://schemas.microsoft.com/office/drawing/2014/main" val="3702935078"/>
                  </a:ext>
                </a:extLst>
              </a:tr>
            </a:tbl>
          </a:graphicData>
        </a:graphic>
      </p:graphicFrame>
      <p:sp>
        <p:nvSpPr>
          <p:cNvPr id="4" name="テキスト ボックス 3">
            <a:extLst>
              <a:ext uri="{FF2B5EF4-FFF2-40B4-BE49-F238E27FC236}">
                <a16:creationId xmlns:a16="http://schemas.microsoft.com/office/drawing/2014/main" id="{039A8968-B13B-4F73-8CF8-D27E6522DDC6}"/>
              </a:ext>
            </a:extLst>
          </p:cNvPr>
          <p:cNvSpPr txBox="1"/>
          <p:nvPr/>
        </p:nvSpPr>
        <p:spPr>
          <a:xfrm>
            <a:off x="856060" y="5632926"/>
            <a:ext cx="3893880" cy="1061829"/>
          </a:xfrm>
          <a:prstGeom prst="rect">
            <a:avLst/>
          </a:prstGeom>
          <a:noFill/>
        </p:spPr>
        <p:txBody>
          <a:bodyPr wrap="square" rtlCol="0">
            <a:spAutoFit/>
          </a:bodyPr>
          <a:lstStyle/>
          <a:p>
            <a:r>
              <a:rPr kumimoji="1" lang="en-US" altLang="ja-JP" sz="1050" dirty="0"/>
              <a:t>Takuya Akiba, Shotaro Sano, Toshihiko Yanase,</a:t>
            </a:r>
          </a:p>
          <a:p>
            <a:r>
              <a:rPr kumimoji="1" lang="en-US" altLang="ja-JP" sz="1050" dirty="0" err="1"/>
              <a:t>Takeru</a:t>
            </a:r>
            <a:r>
              <a:rPr kumimoji="1" lang="en-US" altLang="ja-JP" sz="1050" dirty="0"/>
              <a:t> </a:t>
            </a:r>
            <a:r>
              <a:rPr kumimoji="1" lang="en-US" altLang="ja-JP" sz="1050" dirty="0" err="1"/>
              <a:t>Ohta</a:t>
            </a:r>
            <a:r>
              <a:rPr kumimoji="1" lang="en-US" altLang="ja-JP" sz="1050" dirty="0"/>
              <a:t>, and Masanori Koyama. </a:t>
            </a:r>
            <a:r>
              <a:rPr kumimoji="1" lang="en-US" altLang="ja-JP" sz="1050" dirty="0" err="1"/>
              <a:t>Optuna</a:t>
            </a:r>
            <a:r>
              <a:rPr kumimoji="1" lang="en-US" altLang="ja-JP" sz="1050" dirty="0"/>
              <a:t>:</a:t>
            </a:r>
          </a:p>
          <a:p>
            <a:r>
              <a:rPr kumimoji="1" lang="en-US" altLang="ja-JP" sz="1050" dirty="0"/>
              <a:t>A next-generation hyperparameter optimization</a:t>
            </a:r>
          </a:p>
          <a:p>
            <a:r>
              <a:rPr kumimoji="1" lang="en-US" altLang="ja-JP" sz="1050" dirty="0"/>
              <a:t>framework. In Proceedings of the 25rd ACM</a:t>
            </a:r>
          </a:p>
          <a:p>
            <a:r>
              <a:rPr kumimoji="1" lang="en-US" altLang="ja-JP" sz="1050" dirty="0"/>
              <a:t>SIGKDD International Conference on Knowledge</a:t>
            </a:r>
          </a:p>
          <a:p>
            <a:r>
              <a:rPr kumimoji="1" lang="en-US" altLang="ja-JP" sz="1050" dirty="0"/>
              <a:t>Discovery and Data Mining, 2019.</a:t>
            </a:r>
            <a:endParaRPr kumimoji="1" lang="ja-JP" altLang="en-US" sz="1050" dirty="0"/>
          </a:p>
        </p:txBody>
      </p:sp>
      <p:graphicFrame>
        <p:nvGraphicFramePr>
          <p:cNvPr id="11" name="表 10">
            <a:extLst>
              <a:ext uri="{FF2B5EF4-FFF2-40B4-BE49-F238E27FC236}">
                <a16:creationId xmlns:a16="http://schemas.microsoft.com/office/drawing/2014/main" id="{7AE8F1F7-0857-4A62-BB35-85A6C357D44B}"/>
              </a:ext>
            </a:extLst>
          </p:cNvPr>
          <p:cNvGraphicFramePr>
            <a:graphicFrameLocks noGrp="1"/>
          </p:cNvGraphicFramePr>
          <p:nvPr>
            <p:extLst>
              <p:ext uri="{D42A27DB-BD31-4B8C-83A1-F6EECF244321}">
                <p14:modId xmlns:p14="http://schemas.microsoft.com/office/powerpoint/2010/main" val="1893831617"/>
              </p:ext>
            </p:extLst>
          </p:nvPr>
        </p:nvGraphicFramePr>
        <p:xfrm>
          <a:off x="4994098" y="1908830"/>
          <a:ext cx="3081241" cy="3265597"/>
        </p:xfrm>
        <a:graphic>
          <a:graphicData uri="http://schemas.openxmlformats.org/drawingml/2006/table">
            <a:tbl>
              <a:tblPr firstRow="1" bandRow="1">
                <a:tableStyleId>{BDBED569-4797-4DF1-A0F4-6AAB3CD982D8}</a:tableStyleId>
              </a:tblPr>
              <a:tblGrid>
                <a:gridCol w="1683540">
                  <a:extLst>
                    <a:ext uri="{9D8B030D-6E8A-4147-A177-3AD203B41FA5}">
                      <a16:colId xmlns:a16="http://schemas.microsoft.com/office/drawing/2014/main" val="498377033"/>
                    </a:ext>
                  </a:extLst>
                </a:gridCol>
                <a:gridCol w="1397701">
                  <a:extLst>
                    <a:ext uri="{9D8B030D-6E8A-4147-A177-3AD203B41FA5}">
                      <a16:colId xmlns:a16="http://schemas.microsoft.com/office/drawing/2014/main" val="3842990007"/>
                    </a:ext>
                  </a:extLst>
                </a:gridCol>
              </a:tblGrid>
              <a:tr h="590220">
                <a:tc gridSpan="2">
                  <a:txBody>
                    <a:bodyPr/>
                    <a:lstStyle/>
                    <a:p>
                      <a:pPr algn="ctr"/>
                      <a:r>
                        <a:rPr kumimoji="1" lang="en-US" altLang="ja-JP" sz="2000" dirty="0"/>
                        <a:t>[</a:t>
                      </a:r>
                      <a:r>
                        <a:rPr kumimoji="1" lang="ja-JP" altLang="en-US" sz="2000" dirty="0"/>
                        <a:t>実験 １</a:t>
                      </a:r>
                      <a:r>
                        <a:rPr kumimoji="1" lang="en-US" altLang="ja-JP" sz="2000" dirty="0"/>
                        <a:t>| 2]  3</a:t>
                      </a:r>
                      <a:r>
                        <a:rPr kumimoji="1" lang="ja-JP" altLang="en-US" sz="2000" dirty="0"/>
                        <a:t>層 </a:t>
                      </a:r>
                      <a:r>
                        <a:rPr kumimoji="1" lang="en-US" altLang="ja-JP" sz="2000" dirty="0"/>
                        <a:t>MLP</a:t>
                      </a:r>
                      <a:endParaRPr kumimoji="1" lang="ja-JP" altLang="en-US" sz="20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590220">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1800" b="1" dirty="0"/>
                        <a:t>768 | 4864</a:t>
                      </a:r>
                      <a:endParaRPr kumimoji="1" lang="ja-JP" altLang="en-US" sz="1800" b="1" dirty="0"/>
                    </a:p>
                  </a:txBody>
                  <a:tcPr marL="68580" marR="68580" marT="34290" marB="34290" anchor="ctr"/>
                </a:tc>
                <a:extLst>
                  <a:ext uri="{0D108BD9-81ED-4DB2-BD59-A6C34878D82A}">
                    <a16:rowId xmlns:a16="http://schemas.microsoft.com/office/drawing/2014/main" val="3030559066"/>
                  </a:ext>
                </a:extLst>
              </a:tr>
              <a:tr h="590220">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1800" b="1" dirty="0"/>
                        <a:t>30 | 300</a:t>
                      </a:r>
                      <a:endParaRPr kumimoji="1" lang="ja-JP" altLang="en-US" sz="1800" b="1" dirty="0"/>
                    </a:p>
                  </a:txBody>
                  <a:tcPr marL="68580" marR="68580" marT="34290" marB="34290" anchor="ctr"/>
                </a:tc>
                <a:extLst>
                  <a:ext uri="{0D108BD9-81ED-4DB2-BD59-A6C34878D82A}">
                    <a16:rowId xmlns:a16="http://schemas.microsoft.com/office/drawing/2014/main" val="3505142670"/>
                  </a:ext>
                </a:extLst>
              </a:tr>
              <a:tr h="521289">
                <a:tc>
                  <a:txBody>
                    <a:bodyPr/>
                    <a:lstStyle/>
                    <a:p>
                      <a:pPr algn="ctr"/>
                      <a:r>
                        <a:rPr kumimoji="1" lang="ja-JP" altLang="en-US" sz="1800" dirty="0"/>
                        <a:t>出力層次元</a:t>
                      </a:r>
                    </a:p>
                  </a:txBody>
                  <a:tcPr marL="68580" marR="68580" marT="34290" marB="34290" anchor="ctr"/>
                </a:tc>
                <a:tc>
                  <a:txBody>
                    <a:bodyPr/>
                    <a:lstStyle/>
                    <a:p>
                      <a:pPr algn="ctr"/>
                      <a:r>
                        <a:rPr kumimoji="1" lang="en-US" altLang="ja-JP" sz="1800" b="1" dirty="0"/>
                        <a:t>2</a:t>
                      </a:r>
                      <a:endParaRPr kumimoji="1" lang="ja-JP" altLang="en-US" sz="1800" b="1" dirty="0"/>
                    </a:p>
                  </a:txBody>
                  <a:tcPr marL="68580" marR="68580" marT="34290" marB="34290" anchor="ctr"/>
                </a:tc>
                <a:extLst>
                  <a:ext uri="{0D108BD9-81ED-4DB2-BD59-A6C34878D82A}">
                    <a16:rowId xmlns:a16="http://schemas.microsoft.com/office/drawing/2014/main" val="113665957"/>
                  </a:ext>
                </a:extLst>
              </a:tr>
              <a:tr h="521289">
                <a:tc>
                  <a:txBody>
                    <a:bodyPr/>
                    <a:lstStyle/>
                    <a:p>
                      <a:pPr algn="ctr"/>
                      <a:r>
                        <a:rPr kumimoji="1" lang="ja-JP" altLang="en-US" sz="1800" dirty="0"/>
                        <a:t>活性化関数</a:t>
                      </a:r>
                    </a:p>
                  </a:txBody>
                  <a:tcPr marL="68580" marR="68580" marT="34290" marB="34290" anchor="ctr"/>
                </a:tc>
                <a:tc>
                  <a:txBody>
                    <a:bodyPr/>
                    <a:lstStyle/>
                    <a:p>
                      <a:pPr algn="ctr"/>
                      <a:r>
                        <a:rPr kumimoji="1" lang="en-US" altLang="ja-JP" sz="1600" b="1" dirty="0"/>
                        <a:t>tanh</a:t>
                      </a:r>
                      <a:r>
                        <a:rPr kumimoji="1" lang="en-US" altLang="ja-JP" sz="1600" dirty="0"/>
                        <a:t> </a:t>
                      </a:r>
                      <a:r>
                        <a:rPr kumimoji="1" lang="en-US" altLang="ja-JP" sz="1600" baseline="50000" dirty="0"/>
                        <a:t>*1</a:t>
                      </a:r>
                      <a:endParaRPr kumimoji="1" lang="en-US" altLang="ja-JP" sz="1600" dirty="0"/>
                    </a:p>
                  </a:txBody>
                  <a:tcPr marL="68580" marR="68580" marT="34290" marB="34290" anchor="ctr"/>
                </a:tc>
                <a:extLst>
                  <a:ext uri="{0D108BD9-81ED-4DB2-BD59-A6C34878D82A}">
                    <a16:rowId xmlns:a16="http://schemas.microsoft.com/office/drawing/2014/main" val="4139072511"/>
                  </a:ext>
                </a:extLst>
              </a:tr>
              <a:tr h="452359">
                <a:tc>
                  <a:txBody>
                    <a:bodyPr/>
                    <a:lstStyle/>
                    <a:p>
                      <a:pPr algn="ctr"/>
                      <a:r>
                        <a:rPr kumimoji="1" lang="en-US" altLang="ja-JP" sz="1600" b="1" dirty="0"/>
                        <a:t>Dropout </a:t>
                      </a:r>
                      <a:r>
                        <a:rPr kumimoji="1" lang="ja-JP" altLang="en-US" sz="1600" b="1" dirty="0"/>
                        <a:t>率</a:t>
                      </a:r>
                    </a:p>
                  </a:txBody>
                  <a:tcPr marL="68580" marR="68580" marT="34290" marB="34290" anchor="ctr"/>
                </a:tc>
                <a:tc>
                  <a:txBody>
                    <a:bodyPr/>
                    <a:lstStyle/>
                    <a:p>
                      <a:pPr algn="ctr"/>
                      <a:r>
                        <a:rPr kumimoji="1" lang="en-US" altLang="ja-JP" sz="1600" b="1"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12" name="テキスト ボックス 11">
            <a:extLst>
              <a:ext uri="{FF2B5EF4-FFF2-40B4-BE49-F238E27FC236}">
                <a16:creationId xmlns:a16="http://schemas.microsoft.com/office/drawing/2014/main" id="{4061EE45-C839-4290-B666-35B19A2291AB}"/>
              </a:ext>
            </a:extLst>
          </p:cNvPr>
          <p:cNvSpPr txBox="1"/>
          <p:nvPr/>
        </p:nvSpPr>
        <p:spPr>
          <a:xfrm>
            <a:off x="5767842" y="5205859"/>
            <a:ext cx="2562843" cy="338554"/>
          </a:xfrm>
          <a:prstGeom prst="rect">
            <a:avLst/>
          </a:prstGeom>
          <a:noFill/>
        </p:spPr>
        <p:txBody>
          <a:bodyPr wrap="square" rtlCol="0">
            <a:spAutoFit/>
          </a:bodyPr>
          <a:lstStyle/>
          <a:p>
            <a:r>
              <a:rPr kumimoji="1" lang="en-US" altLang="ja-JP" sz="1600" dirty="0"/>
              <a:t>*1 </a:t>
            </a:r>
            <a:r>
              <a:rPr kumimoji="1" lang="ja-JP" altLang="en-US" sz="1600" dirty="0"/>
              <a:t>出力層では </a:t>
            </a:r>
            <a:r>
              <a:rPr kumimoji="1" lang="en-US" altLang="ja-JP" sz="1600" dirty="0" err="1"/>
              <a:t>softmax</a:t>
            </a:r>
            <a:endParaRPr kumimoji="1" lang="ja-JP" altLang="en-US" sz="1600" dirty="0"/>
          </a:p>
        </p:txBody>
      </p:sp>
    </p:spTree>
    <p:extLst>
      <p:ext uri="{BB962C8B-B14F-4D97-AF65-F5344CB8AC3E}">
        <p14:creationId xmlns:p14="http://schemas.microsoft.com/office/powerpoint/2010/main" val="1825257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t>データセット及び要素技術</a:t>
            </a:r>
            <a:endParaRPr lang="en-US" altLang="ja-JP" sz="2800" dirty="0"/>
          </a:p>
          <a:p>
            <a:r>
              <a:rPr lang="ja-JP" altLang="en-US" sz="2800" dirty="0"/>
              <a:t>実験手順・設定</a:t>
            </a:r>
            <a:endParaRPr lang="en-US" altLang="ja-JP" sz="2800" dirty="0"/>
          </a:p>
          <a:p>
            <a:r>
              <a:rPr lang="ja-JP" altLang="en-US" sz="2800" dirty="0">
                <a:solidFill>
                  <a:srgbClr val="F4B54B"/>
                </a:solidFill>
              </a:rPr>
              <a:t>結果・考察</a:t>
            </a:r>
            <a:endParaRPr lang="en-US" altLang="ja-JP" sz="2800" dirty="0">
              <a:solidFill>
                <a:srgbClr val="F4B54B"/>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dirty="0"/>
          </a:p>
        </p:txBody>
      </p:sp>
    </p:spTree>
    <p:extLst>
      <p:ext uri="{BB962C8B-B14F-4D97-AF65-F5344CB8AC3E}">
        <p14:creationId xmlns:p14="http://schemas.microsoft.com/office/powerpoint/2010/main" val="1407485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1454651921"/>
              </p:ext>
            </p:extLst>
          </p:nvPr>
        </p:nvGraphicFramePr>
        <p:xfrm>
          <a:off x="856061" y="1672893"/>
          <a:ext cx="5923192" cy="432785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gridCol w="1203967">
                  <a:extLst>
                    <a:ext uri="{9D8B030D-6E8A-4147-A177-3AD203B41FA5}">
                      <a16:colId xmlns:a16="http://schemas.microsoft.com/office/drawing/2014/main" val="2369696305"/>
                    </a:ext>
                  </a:extLst>
                </a:gridCol>
              </a:tblGrid>
              <a:tr h="789108">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0335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r>
                        <a:rPr kumimoji="1" lang="en-US" altLang="ja-JP" sz="1600" b="1" baseline="50000" dirty="0">
                          <a:solidFill>
                            <a:schemeClr val="tx1"/>
                          </a:solidFill>
                        </a:rPr>
                        <a:t>*1</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 </a:t>
                      </a:r>
                      <a:r>
                        <a:rPr kumimoji="1" lang="ja-JP" altLang="en-US" sz="1800" b="1" dirty="0">
                          <a:solidFill>
                            <a:schemeClr val="tx1"/>
                          </a:solidFill>
                        </a:rPr>
                        <a:t>値</a:t>
                      </a:r>
                      <a:r>
                        <a:rPr kumimoji="1" lang="en-US" altLang="ja-JP" sz="1800" b="1" baseline="50000" dirty="0">
                          <a:solidFill>
                            <a:schemeClr val="tx1"/>
                          </a:solidFill>
                        </a:rPr>
                        <a:t>*2</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911797">
                <a:tc>
                  <a:txBody>
                    <a:bodyPr/>
                    <a:lstStyle/>
                    <a:p>
                      <a:pPr algn="ctr"/>
                      <a:r>
                        <a:rPr kumimoji="1" lang="ja-JP" altLang="en-US" sz="2400" b="1" dirty="0"/>
                        <a:t>京大 </a:t>
                      </a:r>
                      <a:r>
                        <a:rPr kumimoji="1" lang="en-US" altLang="ja-JP" sz="2400" b="1" dirty="0"/>
                        <a:t>BERT</a:t>
                      </a:r>
                      <a:endParaRPr kumimoji="1" lang="ja-JP" altLang="en-US" sz="2400" b="1" dirty="0"/>
                    </a:p>
                  </a:txBody>
                  <a:tcPr marL="68580" marR="68580" marT="34290" marB="34290" anchor="ctr"/>
                </a:tc>
                <a:tc>
                  <a:txBody>
                    <a:bodyPr/>
                    <a:lstStyle/>
                    <a:p>
                      <a:pPr algn="ctr"/>
                      <a:r>
                        <a:rPr kumimoji="1" lang="en-US" altLang="ja-JP" sz="2800" b="1" u="none" dirty="0">
                          <a:solidFill>
                            <a:srgbClr val="B7E7D6"/>
                          </a:solidFill>
                        </a:rPr>
                        <a:t>0.733</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0.521</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0.535</a:t>
                      </a:r>
                      <a:endParaRPr kumimoji="1" lang="ja-JP" altLang="en-US" sz="2800" b="1" u="none" dirty="0">
                        <a:solidFill>
                          <a:srgbClr val="B7E7D6"/>
                        </a:solidFill>
                      </a:endParaRPr>
                    </a:p>
                  </a:txBody>
                  <a:tcPr marL="68580" marR="68580" marT="34290" marB="34290" anchor="ctr"/>
                </a:tc>
                <a:extLst>
                  <a:ext uri="{0D108BD9-81ED-4DB2-BD59-A6C34878D82A}">
                    <a16:rowId xmlns:a16="http://schemas.microsoft.com/office/drawing/2014/main" val="3030559066"/>
                  </a:ext>
                </a:extLst>
              </a:tr>
              <a:tr h="911797">
                <a:tc>
                  <a:txBody>
                    <a:bodyPr/>
                    <a:lstStyle/>
                    <a:p>
                      <a:pPr algn="ctr"/>
                      <a:r>
                        <a:rPr kumimoji="1" lang="en-US" altLang="ja-JP" sz="2400" b="1" dirty="0" err="1"/>
                        <a:t>hottoSNS</a:t>
                      </a:r>
                      <a:r>
                        <a:rPr kumimoji="1" lang="en-US" altLang="ja-JP" sz="2400" b="1" dirty="0"/>
                        <a:t>-BERT</a:t>
                      </a:r>
                      <a:endParaRPr kumimoji="1" lang="ja-JP" altLang="en-US" sz="2400" b="1" dirty="0"/>
                    </a:p>
                  </a:txBody>
                  <a:tcPr marL="68580" marR="68580" marT="34290" marB="34290" anchor="ctr"/>
                </a:tc>
                <a:tc>
                  <a:txBody>
                    <a:bodyPr/>
                    <a:lstStyle/>
                    <a:p>
                      <a:pPr algn="ctr"/>
                      <a:r>
                        <a:rPr kumimoji="1" lang="en-US" altLang="ja-JP" sz="2800" b="1" dirty="0">
                          <a:solidFill>
                            <a:srgbClr val="F4B54B"/>
                          </a:solidFill>
                        </a:rPr>
                        <a:t>0.758</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0.583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0.586</a:t>
                      </a:r>
                      <a:endParaRPr kumimoji="1" lang="ja-JP" altLang="en-US" sz="28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r h="911797">
                <a:tc>
                  <a:txBody>
                    <a:bodyPr/>
                    <a:lstStyle/>
                    <a:p>
                      <a:pPr algn="ctr"/>
                      <a:r>
                        <a:rPr kumimoji="1" lang="ja-JP" altLang="en-US" sz="2400" b="1" dirty="0"/>
                        <a:t>ベースライン</a:t>
                      </a:r>
                      <a:r>
                        <a:rPr kumimoji="1" lang="en-US" altLang="ja-JP" sz="2400" b="1" baseline="50000" dirty="0"/>
                        <a:t>*3</a:t>
                      </a:r>
                      <a:endParaRPr kumimoji="1" lang="ja-JP" altLang="en-US" sz="2400" b="1" dirty="0"/>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ja-JP" altLang="en-US" sz="2800" dirty="0"/>
                        <a:t>ー</a:t>
                      </a:r>
                    </a:p>
                  </a:txBody>
                  <a:tcPr marL="68580" marR="68580" marT="34290" marB="34290" anchor="ctr"/>
                </a:tc>
                <a:tc>
                  <a:txBody>
                    <a:bodyPr/>
                    <a:lstStyle/>
                    <a:p>
                      <a:pPr algn="ctr"/>
                      <a:r>
                        <a:rPr kumimoji="1" lang="ja-JP" altLang="en-US" sz="2800" dirty="0"/>
                        <a:t>ー</a:t>
                      </a:r>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6789683" y="1653620"/>
            <a:ext cx="2223576" cy="4493538"/>
          </a:xfrm>
          <a:prstGeom prst="rect">
            <a:avLst/>
          </a:prstGeom>
          <a:noFill/>
        </p:spPr>
        <p:txBody>
          <a:bodyPr wrap="square" rtlCol="0">
            <a:spAutoFit/>
          </a:bodyPr>
          <a:lstStyle/>
          <a:p>
            <a:r>
              <a:rPr kumimoji="1" lang="en-US" altLang="ja-JP" b="1" dirty="0"/>
              <a:t>*1 </a:t>
            </a:r>
          </a:p>
          <a:p>
            <a:r>
              <a:rPr kumimoji="1" lang="en-US" altLang="ja-JP" b="1" dirty="0"/>
              <a:t>P-Recall: </a:t>
            </a:r>
          </a:p>
          <a:p>
            <a:endParaRPr kumimoji="1" lang="en-US" altLang="ja-JP" b="1" dirty="0"/>
          </a:p>
          <a:p>
            <a:r>
              <a:rPr kumimoji="1" lang="ja-JP" altLang="en-US" sz="2000" b="1" dirty="0"/>
              <a:t>正例の再現率</a:t>
            </a:r>
            <a:endParaRPr kumimoji="1" lang="en-US" altLang="ja-JP" sz="2000" b="1" dirty="0"/>
          </a:p>
          <a:p>
            <a:r>
              <a:rPr kumimoji="1" lang="en-US" altLang="ja-JP" b="1" dirty="0"/>
              <a:t>-------------------</a:t>
            </a:r>
          </a:p>
          <a:p>
            <a:r>
              <a:rPr kumimoji="1" lang="en-US" altLang="ja-JP" b="1" dirty="0"/>
              <a:t>*2 </a:t>
            </a:r>
          </a:p>
          <a:p>
            <a:r>
              <a:rPr kumimoji="1" lang="en-US" altLang="ja-JP" b="1" dirty="0"/>
              <a:t>P-F </a:t>
            </a:r>
            <a:r>
              <a:rPr kumimoji="1" lang="ja-JP" altLang="en-US" b="1" dirty="0"/>
              <a:t>値</a:t>
            </a:r>
            <a:r>
              <a:rPr kumimoji="1" lang="en-US" altLang="ja-JP" b="1" dirty="0"/>
              <a:t>: </a:t>
            </a:r>
          </a:p>
          <a:p>
            <a:endParaRPr kumimoji="1" lang="en-US" altLang="ja-JP" b="1" dirty="0"/>
          </a:p>
          <a:p>
            <a:r>
              <a:rPr kumimoji="1" lang="ja-JP" altLang="en-US" sz="2000" b="1" dirty="0"/>
              <a:t>正例の </a:t>
            </a:r>
            <a:r>
              <a:rPr kumimoji="1" lang="en-US" altLang="ja-JP" sz="2000" b="1" dirty="0"/>
              <a:t>F </a:t>
            </a:r>
            <a:r>
              <a:rPr kumimoji="1" lang="ja-JP" altLang="en-US" sz="2000" b="1" dirty="0"/>
              <a:t>値</a:t>
            </a:r>
            <a:endParaRPr kumimoji="1" lang="en-US" altLang="ja-JP" sz="2000" b="1" dirty="0"/>
          </a:p>
          <a:p>
            <a:r>
              <a:rPr kumimoji="1" lang="en-US" altLang="ja-JP" b="1" dirty="0"/>
              <a:t>-------------------</a:t>
            </a:r>
          </a:p>
          <a:p>
            <a:r>
              <a:rPr kumimoji="1" lang="en-US" altLang="ja-JP" b="1" dirty="0"/>
              <a:t>*3</a:t>
            </a:r>
          </a:p>
          <a:p>
            <a:r>
              <a:rPr kumimoji="1" lang="ja-JP" altLang="en-US" b="1" dirty="0"/>
              <a:t>ベースライン</a:t>
            </a:r>
            <a:r>
              <a:rPr kumimoji="1" lang="en-US" altLang="ja-JP" b="1" dirty="0"/>
              <a:t>:</a:t>
            </a:r>
          </a:p>
          <a:p>
            <a:endParaRPr kumimoji="1" lang="en-US" altLang="ja-JP" b="1" dirty="0"/>
          </a:p>
          <a:p>
            <a:r>
              <a:rPr kumimoji="1" lang="ja-JP" altLang="en-US" b="1" dirty="0"/>
              <a:t>すべての予測値が</a:t>
            </a:r>
            <a:endParaRPr kumimoji="1" lang="en-US" altLang="ja-JP" b="1" dirty="0"/>
          </a:p>
          <a:p>
            <a:r>
              <a:rPr kumimoji="1" lang="ja-JP" altLang="en-US" b="1" dirty="0"/>
              <a:t>負例の場合</a:t>
            </a:r>
          </a:p>
          <a:p>
            <a:endParaRPr kumimoji="1" lang="ja-JP" altLang="en-US" sz="1400" dirty="0"/>
          </a:p>
        </p:txBody>
      </p:sp>
    </p:spTree>
    <p:extLst>
      <p:ext uri="{BB962C8B-B14F-4D97-AF65-F5344CB8AC3E}">
        <p14:creationId xmlns:p14="http://schemas.microsoft.com/office/powerpoint/2010/main" val="2144183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391968940"/>
              </p:ext>
            </p:extLst>
          </p:nvPr>
        </p:nvGraphicFramePr>
        <p:xfrm>
          <a:off x="813315" y="1746237"/>
          <a:ext cx="7429501" cy="4432025"/>
        </p:xfrm>
        <a:graphic>
          <a:graphicData uri="http://schemas.openxmlformats.org/drawingml/2006/table">
            <a:tbl>
              <a:tblPr firstRow="1" lastRow="1" bandRow="1">
                <a:tableStyleId>{BDBED569-4797-4DF1-A0F4-6AAB3CD982D8}</a:tableStyleId>
              </a:tblPr>
              <a:tblGrid>
                <a:gridCol w="2899066">
                  <a:extLst>
                    <a:ext uri="{9D8B030D-6E8A-4147-A177-3AD203B41FA5}">
                      <a16:colId xmlns:a16="http://schemas.microsoft.com/office/drawing/2014/main" val="498377033"/>
                    </a:ext>
                  </a:extLst>
                </a:gridCol>
                <a:gridCol w="1510145">
                  <a:extLst>
                    <a:ext uri="{9D8B030D-6E8A-4147-A177-3AD203B41FA5}">
                      <a16:colId xmlns:a16="http://schemas.microsoft.com/office/drawing/2014/main" val="3744778616"/>
                    </a:ext>
                  </a:extLst>
                </a:gridCol>
                <a:gridCol w="1510145">
                  <a:extLst>
                    <a:ext uri="{9D8B030D-6E8A-4147-A177-3AD203B41FA5}">
                      <a16:colId xmlns:a16="http://schemas.microsoft.com/office/drawing/2014/main" val="275125406"/>
                    </a:ext>
                  </a:extLst>
                </a:gridCol>
                <a:gridCol w="1510145">
                  <a:extLst>
                    <a:ext uri="{9D8B030D-6E8A-4147-A177-3AD203B41FA5}">
                      <a16:colId xmlns:a16="http://schemas.microsoft.com/office/drawing/2014/main" val="2369696305"/>
                    </a:ext>
                  </a:extLst>
                </a:gridCol>
              </a:tblGrid>
              <a:tr h="886405">
                <a:tc rowSpan="2">
                  <a:txBody>
                    <a:bodyPr/>
                    <a:lstStyle/>
                    <a:p>
                      <a:pPr algn="ctr"/>
                      <a:endParaRPr kumimoji="1" lang="ja-JP" altLang="en-US" sz="2900" dirty="0">
                        <a:solidFill>
                          <a:schemeClr val="tx1"/>
                        </a:solidFill>
                      </a:endParaRPr>
                    </a:p>
                  </a:txBody>
                  <a:tcPr marL="88208" marR="88208" marT="44104" marB="44104" anchor="ctr"/>
                </a:tc>
                <a:tc gridSpan="3">
                  <a:txBody>
                    <a:bodyPr/>
                    <a:lstStyle/>
                    <a:p>
                      <a:pPr algn="ctr"/>
                      <a:r>
                        <a:rPr kumimoji="1" lang="en-US" altLang="ja-JP" sz="3400" dirty="0">
                          <a:solidFill>
                            <a:schemeClr val="tx1"/>
                          </a:solidFill>
                        </a:rPr>
                        <a:t>5 </a:t>
                      </a:r>
                      <a:r>
                        <a:rPr kumimoji="1" lang="ja-JP" altLang="en-US" sz="3400" dirty="0">
                          <a:solidFill>
                            <a:schemeClr val="tx1"/>
                          </a:solidFill>
                        </a:rPr>
                        <a:t>タッチ総合</a:t>
                      </a:r>
                    </a:p>
                  </a:txBody>
                  <a:tcPr marL="88208" marR="88208" marT="44104" marB="44104"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86405">
                <a:tc vMerge="1">
                  <a:txBody>
                    <a:bodyPr/>
                    <a:lstStyle/>
                    <a:p>
                      <a:pPr algn="ctr"/>
                      <a:endParaRPr kumimoji="1" lang="ja-JP" altLang="en-US" sz="2800" dirty="0">
                        <a:solidFill>
                          <a:schemeClr val="tx1"/>
                        </a:solidFill>
                      </a:endParaRPr>
                    </a:p>
                  </a:txBody>
                  <a:tcPr/>
                </a:tc>
                <a:tc>
                  <a:txBody>
                    <a:bodyPr/>
                    <a:lstStyle/>
                    <a:p>
                      <a:pPr algn="ctr"/>
                      <a:r>
                        <a:rPr kumimoji="1" lang="en-US" altLang="ja-JP" sz="2400" b="1" dirty="0">
                          <a:solidFill>
                            <a:schemeClr val="tx1"/>
                          </a:solidFill>
                        </a:rPr>
                        <a:t>Acc</a:t>
                      </a:r>
                      <a:endParaRPr kumimoji="1" lang="ja-JP" altLang="en-US" sz="2400" b="1" dirty="0">
                        <a:solidFill>
                          <a:schemeClr val="tx1"/>
                        </a:solidFill>
                      </a:endParaRPr>
                    </a:p>
                  </a:txBody>
                  <a:tcPr marL="83065" marR="83065" marT="41533" marB="41533" anchor="ctr"/>
                </a:tc>
                <a:tc>
                  <a:txBody>
                    <a:bodyPr/>
                    <a:lstStyle/>
                    <a:p>
                      <a:pPr algn="ctr"/>
                      <a:r>
                        <a:rPr kumimoji="1" lang="en-US" altLang="ja-JP" sz="2200" b="1" dirty="0">
                          <a:solidFill>
                            <a:schemeClr val="tx1"/>
                          </a:solidFill>
                        </a:rPr>
                        <a:t>P-Recall</a:t>
                      </a:r>
                      <a:endParaRPr kumimoji="1" lang="ja-JP" altLang="en-US" sz="2200" b="1" dirty="0">
                        <a:solidFill>
                          <a:schemeClr val="tx1"/>
                        </a:solidFill>
                      </a:endParaRPr>
                    </a:p>
                  </a:txBody>
                  <a:tcPr marL="83065" marR="83065" marT="41533" marB="41533" anchor="ctr"/>
                </a:tc>
                <a:tc>
                  <a:txBody>
                    <a:bodyPr/>
                    <a:lstStyle/>
                    <a:p>
                      <a:pPr algn="ctr"/>
                      <a:r>
                        <a:rPr kumimoji="1" lang="en-US" altLang="ja-JP" sz="2400" b="1" dirty="0">
                          <a:solidFill>
                            <a:schemeClr val="tx1"/>
                          </a:solidFill>
                        </a:rPr>
                        <a:t>P-F </a:t>
                      </a:r>
                      <a:r>
                        <a:rPr kumimoji="1" lang="ja-JP" altLang="en-US" sz="2400" b="1" dirty="0">
                          <a:solidFill>
                            <a:schemeClr val="tx1"/>
                          </a:solidFill>
                        </a:rPr>
                        <a:t>値</a:t>
                      </a:r>
                    </a:p>
                  </a:txBody>
                  <a:tcPr marL="83065" marR="83065" marT="41533" marB="41533" anchor="ctr"/>
                </a:tc>
                <a:extLst>
                  <a:ext uri="{0D108BD9-81ED-4DB2-BD59-A6C34878D82A}">
                    <a16:rowId xmlns:a16="http://schemas.microsoft.com/office/drawing/2014/main" val="2543766031"/>
                  </a:ext>
                </a:extLst>
              </a:tr>
              <a:tr h="886405">
                <a:tc>
                  <a:txBody>
                    <a:bodyPr/>
                    <a:lstStyle/>
                    <a:p>
                      <a:pPr algn="ctr"/>
                      <a:r>
                        <a:rPr kumimoji="1" lang="ja-JP" altLang="en-US" sz="2900" b="1" dirty="0"/>
                        <a:t>京大 </a:t>
                      </a:r>
                      <a:r>
                        <a:rPr kumimoji="1" lang="en-US" altLang="ja-JP" sz="2900" b="1" dirty="0"/>
                        <a:t>BERT</a:t>
                      </a:r>
                      <a:endParaRPr kumimoji="1" lang="ja-JP" altLang="en-US" sz="2900" b="1" dirty="0"/>
                    </a:p>
                  </a:txBody>
                  <a:tcPr marL="83065" marR="83065" marT="41533" marB="41533" anchor="ctr"/>
                </a:tc>
                <a:tc>
                  <a:txBody>
                    <a:bodyPr/>
                    <a:lstStyle/>
                    <a:p>
                      <a:pPr algn="ctr"/>
                      <a:r>
                        <a:rPr kumimoji="1" lang="en-US" altLang="ja-JP" sz="3200" b="1" u="none" dirty="0">
                          <a:solidFill>
                            <a:srgbClr val="B7E7D6"/>
                          </a:solidFill>
                        </a:rPr>
                        <a:t>0.715 </a:t>
                      </a:r>
                      <a:r>
                        <a:rPr kumimoji="1" lang="ja-JP" altLang="en-US" sz="3200" b="1" u="none" dirty="0">
                          <a:solidFill>
                            <a:schemeClr val="accent4">
                              <a:lumMod val="60000"/>
                              <a:lumOff val="40000"/>
                            </a:schemeClr>
                          </a:solidFill>
                        </a:rPr>
                        <a:t>↓</a:t>
                      </a:r>
                    </a:p>
                  </a:txBody>
                  <a:tcPr marL="83065" marR="83065" marT="41533" marB="41533" anchor="ctr"/>
                </a:tc>
                <a:tc>
                  <a:txBody>
                    <a:bodyPr/>
                    <a:lstStyle/>
                    <a:p>
                      <a:pPr algn="ctr"/>
                      <a:r>
                        <a:rPr kumimoji="1" lang="en-US" altLang="ja-JP" sz="3200" b="1" u="none" dirty="0">
                          <a:solidFill>
                            <a:srgbClr val="B7E7D6"/>
                          </a:solidFill>
                        </a:rPr>
                        <a:t>0.583 </a:t>
                      </a:r>
                      <a:r>
                        <a:rPr kumimoji="1" lang="ja-JP" altLang="en-US" sz="3200" b="1" u="none" dirty="0">
                          <a:solidFill>
                            <a:schemeClr val="accent6">
                              <a:lumMod val="60000"/>
                              <a:lumOff val="40000"/>
                            </a:schemeClr>
                          </a:solidFill>
                        </a:rPr>
                        <a:t>↑</a:t>
                      </a:r>
                    </a:p>
                  </a:txBody>
                  <a:tcPr marL="83065" marR="83065" marT="41533" marB="41533" anchor="ctr">
                    <a:solidFill>
                      <a:schemeClr val="bg2">
                        <a:lumMod val="50000"/>
                      </a:schemeClr>
                    </a:solidFill>
                  </a:tcPr>
                </a:tc>
                <a:tc>
                  <a:txBody>
                    <a:bodyPr/>
                    <a:lstStyle/>
                    <a:p>
                      <a:pPr algn="ctr"/>
                      <a:r>
                        <a:rPr kumimoji="1" lang="en-US" altLang="ja-JP" sz="3200" b="1" u="none" dirty="0">
                          <a:solidFill>
                            <a:srgbClr val="B7E7D6"/>
                          </a:solidFill>
                        </a:rPr>
                        <a:t>0.546 </a:t>
                      </a:r>
                      <a:r>
                        <a:rPr kumimoji="1" lang="ja-JP" altLang="en-US" sz="3200" b="1" u="none" dirty="0">
                          <a:solidFill>
                            <a:schemeClr val="accent6">
                              <a:lumMod val="60000"/>
                              <a:lumOff val="40000"/>
                            </a:schemeClr>
                          </a:solidFill>
                        </a:rPr>
                        <a:t>↑</a:t>
                      </a:r>
                      <a:endParaRPr kumimoji="1" lang="ja-JP" altLang="en-US" sz="3200" b="1" u="none" dirty="0">
                        <a:solidFill>
                          <a:srgbClr val="B7E7D6"/>
                        </a:solidFill>
                      </a:endParaRPr>
                    </a:p>
                  </a:txBody>
                  <a:tcPr marL="83065" marR="83065" marT="41533" marB="41533" anchor="ctr"/>
                </a:tc>
                <a:extLst>
                  <a:ext uri="{0D108BD9-81ED-4DB2-BD59-A6C34878D82A}">
                    <a16:rowId xmlns:a16="http://schemas.microsoft.com/office/drawing/2014/main" val="3030559066"/>
                  </a:ext>
                </a:extLst>
              </a:tr>
              <a:tr h="886405">
                <a:tc>
                  <a:txBody>
                    <a:bodyPr/>
                    <a:lstStyle/>
                    <a:p>
                      <a:pPr algn="ctr"/>
                      <a:r>
                        <a:rPr kumimoji="1" lang="en-US" altLang="ja-JP" sz="2900" b="1" dirty="0" err="1"/>
                        <a:t>hottoSNS</a:t>
                      </a:r>
                      <a:r>
                        <a:rPr kumimoji="1" lang="en-US" altLang="ja-JP" sz="2900" b="1" dirty="0"/>
                        <a:t>-BERT</a:t>
                      </a:r>
                      <a:endParaRPr kumimoji="1" lang="ja-JP" altLang="en-US" sz="2900" b="1" dirty="0"/>
                    </a:p>
                  </a:txBody>
                  <a:tcPr marL="83065" marR="83065" marT="41533" marB="41533" anchor="ctr"/>
                </a:tc>
                <a:tc>
                  <a:txBody>
                    <a:bodyPr/>
                    <a:lstStyle/>
                    <a:p>
                      <a:pPr algn="ctr"/>
                      <a:r>
                        <a:rPr kumimoji="1" lang="en-US" altLang="ja-JP" sz="3200" b="1" dirty="0">
                          <a:solidFill>
                            <a:srgbClr val="F4B54B"/>
                          </a:solidFill>
                        </a:rPr>
                        <a:t>0.776</a:t>
                      </a:r>
                      <a:r>
                        <a:rPr kumimoji="1" lang="en-US" altLang="ja-JP" sz="3200" b="1" u="none" dirty="0">
                          <a:solidFill>
                            <a:srgbClr val="B7E7D6"/>
                          </a:solidFill>
                        </a:rPr>
                        <a:t> </a:t>
                      </a:r>
                      <a:r>
                        <a:rPr kumimoji="1" lang="ja-JP" altLang="en-US" sz="3200" b="1" u="none" dirty="0">
                          <a:solidFill>
                            <a:schemeClr val="accent6">
                              <a:lumMod val="60000"/>
                              <a:lumOff val="40000"/>
                            </a:schemeClr>
                          </a:solidFill>
                        </a:rPr>
                        <a:t>↑</a:t>
                      </a:r>
                      <a:endParaRPr kumimoji="1" lang="ja-JP" altLang="en-US" sz="3200" b="1" dirty="0">
                        <a:solidFill>
                          <a:srgbClr val="F4B54B"/>
                        </a:solidFill>
                      </a:endParaRPr>
                    </a:p>
                  </a:txBody>
                  <a:tcPr marL="83065" marR="83065" marT="41533" marB="41533" anchor="ctr"/>
                </a:tc>
                <a:tc>
                  <a:txBody>
                    <a:bodyPr/>
                    <a:lstStyle/>
                    <a:p>
                      <a:pPr algn="ctr"/>
                      <a:r>
                        <a:rPr kumimoji="1" lang="en-US" altLang="ja-JP" sz="3200" b="1" dirty="0">
                          <a:solidFill>
                            <a:srgbClr val="F4B54B"/>
                          </a:solidFill>
                        </a:rPr>
                        <a:t>0.625</a:t>
                      </a:r>
                      <a:r>
                        <a:rPr kumimoji="1" lang="en-US" altLang="ja-JP" sz="3200" b="1" u="none" dirty="0">
                          <a:solidFill>
                            <a:srgbClr val="B7E7D6"/>
                          </a:solidFill>
                        </a:rPr>
                        <a:t> </a:t>
                      </a:r>
                      <a:r>
                        <a:rPr kumimoji="1" lang="ja-JP" altLang="en-US" sz="3200" b="1" u="none" dirty="0">
                          <a:solidFill>
                            <a:schemeClr val="accent6">
                              <a:lumMod val="60000"/>
                              <a:lumOff val="40000"/>
                            </a:schemeClr>
                          </a:solidFill>
                        </a:rPr>
                        <a:t>↑</a:t>
                      </a:r>
                      <a:endParaRPr kumimoji="1" lang="ja-JP" altLang="en-US" sz="3200" b="1" dirty="0">
                        <a:solidFill>
                          <a:srgbClr val="F4B54B"/>
                        </a:solidFill>
                      </a:endParaRPr>
                    </a:p>
                  </a:txBody>
                  <a:tcPr marL="83065" marR="83065" marT="41533" marB="41533" anchor="ctr">
                    <a:solidFill>
                      <a:schemeClr val="bg2">
                        <a:lumMod val="50000"/>
                      </a:schemeClr>
                    </a:solidFill>
                  </a:tcPr>
                </a:tc>
                <a:tc>
                  <a:txBody>
                    <a:bodyPr/>
                    <a:lstStyle/>
                    <a:p>
                      <a:pPr algn="ctr"/>
                      <a:r>
                        <a:rPr kumimoji="1" lang="en-US" altLang="ja-JP" sz="3200" b="1" dirty="0">
                          <a:solidFill>
                            <a:srgbClr val="F4B54B"/>
                          </a:solidFill>
                        </a:rPr>
                        <a:t>0.622</a:t>
                      </a:r>
                      <a:r>
                        <a:rPr kumimoji="1" lang="en-US" altLang="ja-JP" sz="3200" b="1" u="none" dirty="0">
                          <a:solidFill>
                            <a:srgbClr val="B7E7D6"/>
                          </a:solidFill>
                        </a:rPr>
                        <a:t> </a:t>
                      </a:r>
                      <a:r>
                        <a:rPr kumimoji="1" lang="ja-JP" altLang="en-US" sz="3200" b="1" u="none" dirty="0">
                          <a:solidFill>
                            <a:schemeClr val="accent6">
                              <a:lumMod val="60000"/>
                              <a:lumOff val="40000"/>
                            </a:schemeClr>
                          </a:solidFill>
                        </a:rPr>
                        <a:t>↑</a:t>
                      </a:r>
                      <a:endParaRPr kumimoji="1" lang="ja-JP" altLang="en-US" sz="3200" b="1" dirty="0">
                        <a:solidFill>
                          <a:srgbClr val="F4B54B"/>
                        </a:solidFill>
                      </a:endParaRPr>
                    </a:p>
                  </a:txBody>
                  <a:tcPr marL="83065" marR="83065" marT="41533" marB="41533" anchor="ctr"/>
                </a:tc>
                <a:extLst>
                  <a:ext uri="{0D108BD9-81ED-4DB2-BD59-A6C34878D82A}">
                    <a16:rowId xmlns:a16="http://schemas.microsoft.com/office/drawing/2014/main" val="3505142670"/>
                  </a:ext>
                </a:extLst>
              </a:tr>
              <a:tr h="886405">
                <a:tc>
                  <a:txBody>
                    <a:bodyPr/>
                    <a:lstStyle/>
                    <a:p>
                      <a:pPr algn="ctr"/>
                      <a:r>
                        <a:rPr kumimoji="1" lang="ja-JP" altLang="en-US" sz="2900" dirty="0"/>
                        <a:t>ベースライン</a:t>
                      </a:r>
                    </a:p>
                  </a:txBody>
                  <a:tcPr marL="83065" marR="83065" marT="41533" marB="41533" anchor="ctr"/>
                </a:tc>
                <a:tc>
                  <a:txBody>
                    <a:bodyPr/>
                    <a:lstStyle/>
                    <a:p>
                      <a:pPr algn="ctr"/>
                      <a:r>
                        <a:rPr kumimoji="1" lang="en-US" altLang="ja-JP" sz="3400" dirty="0"/>
                        <a:t>0.705</a:t>
                      </a:r>
                      <a:endParaRPr kumimoji="1" lang="ja-JP" altLang="en-US" sz="3400" dirty="0"/>
                    </a:p>
                  </a:txBody>
                  <a:tcPr marL="83065" marR="83065" marT="41533" marB="41533" anchor="ctr"/>
                </a:tc>
                <a:tc>
                  <a:txBody>
                    <a:bodyPr/>
                    <a:lstStyle/>
                    <a:p>
                      <a:pPr algn="ctr"/>
                      <a:r>
                        <a:rPr kumimoji="1" lang="ja-JP" altLang="en-US" sz="3400" dirty="0"/>
                        <a:t>ー</a:t>
                      </a:r>
                    </a:p>
                  </a:txBody>
                  <a:tcPr marL="83065" marR="83065" marT="41533" marB="41533" anchor="ctr"/>
                </a:tc>
                <a:tc>
                  <a:txBody>
                    <a:bodyPr/>
                    <a:lstStyle/>
                    <a:p>
                      <a:pPr algn="ctr"/>
                      <a:r>
                        <a:rPr kumimoji="1" lang="ja-JP" altLang="en-US" sz="3400" dirty="0"/>
                        <a:t>ー</a:t>
                      </a:r>
                    </a:p>
                  </a:txBody>
                  <a:tcPr marL="83065" marR="83065" marT="41533" marB="41533"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2129626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2 : </a:t>
            </a:r>
            <a:r>
              <a:rPr lang="ja-JP" altLang="en-US" sz="3600" cap="none" dirty="0">
                <a:solidFill>
                  <a:schemeClr val="tx1"/>
                </a:solidFill>
              </a:rPr>
              <a:t>マルチモーダル化による影響</a:t>
            </a:r>
            <a:endParaRPr lang="ja-JP" altLang="en-US" sz="4050" cap="none" dirty="0">
              <a:solidFill>
                <a:schemeClr val="tx1"/>
              </a:solidFill>
            </a:endParaRPr>
          </a:p>
        </p:txBody>
      </p:sp>
      <p:grpSp>
        <p:nvGrpSpPr>
          <p:cNvPr id="26" name="グループ化 25">
            <a:extLst>
              <a:ext uri="{FF2B5EF4-FFF2-40B4-BE49-F238E27FC236}">
                <a16:creationId xmlns:a16="http://schemas.microsoft.com/office/drawing/2014/main" id="{F26211EE-B954-46AC-90F8-DA939BE2EEAF}"/>
              </a:ext>
            </a:extLst>
          </p:cNvPr>
          <p:cNvGrpSpPr/>
          <p:nvPr/>
        </p:nvGrpSpPr>
        <p:grpSpPr>
          <a:xfrm>
            <a:off x="1275162" y="1678343"/>
            <a:ext cx="3101713" cy="2190036"/>
            <a:chOff x="856061" y="3429000"/>
            <a:chExt cx="2017988" cy="1424847"/>
          </a:xfrm>
        </p:grpSpPr>
        <p:pic>
          <p:nvPicPr>
            <p:cNvPr id="13" name="図 12">
              <a:extLst>
                <a:ext uri="{FF2B5EF4-FFF2-40B4-BE49-F238E27FC236}">
                  <a16:creationId xmlns:a16="http://schemas.microsoft.com/office/drawing/2014/main" id="{27466C39-B575-439B-A7B7-8D6AC44087BC}"/>
                </a:ext>
              </a:extLst>
            </p:cNvPr>
            <p:cNvPicPr>
              <a:picLocks noChangeAspect="1"/>
            </p:cNvPicPr>
            <p:nvPr/>
          </p:nvPicPr>
          <p:blipFill rotWithShape="1">
            <a:blip r:embed="rId3">
              <a:extLst>
                <a:ext uri="{28A0092B-C50C-407E-A947-70E740481C1C}">
                  <a14:useLocalDpi xmlns:a14="http://schemas.microsoft.com/office/drawing/2010/main" val="0"/>
                </a:ext>
              </a:extLst>
            </a:blip>
            <a:srcRect l="6869" t="12501" r="51517" b="66723"/>
            <a:stretch/>
          </p:blipFill>
          <p:spPr>
            <a:xfrm>
              <a:off x="856061" y="3429000"/>
              <a:ext cx="2017988" cy="1424847"/>
            </a:xfrm>
            <a:prstGeom prst="rect">
              <a:avLst/>
            </a:prstGeom>
          </p:spPr>
        </p:pic>
        <p:sp>
          <p:nvSpPr>
            <p:cNvPr id="18" name="正方形/長方形 17">
              <a:extLst>
                <a:ext uri="{FF2B5EF4-FFF2-40B4-BE49-F238E27FC236}">
                  <a16:creationId xmlns:a16="http://schemas.microsoft.com/office/drawing/2014/main" id="{28BCF182-7285-45D1-86C8-59598F8CCFB9}"/>
                </a:ext>
              </a:extLst>
            </p:cNvPr>
            <p:cNvSpPr/>
            <p:nvPr/>
          </p:nvSpPr>
          <p:spPr>
            <a:xfrm>
              <a:off x="2391921" y="3484396"/>
              <a:ext cx="424937" cy="722393"/>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27" name="グループ化 26">
            <a:extLst>
              <a:ext uri="{FF2B5EF4-FFF2-40B4-BE49-F238E27FC236}">
                <a16:creationId xmlns:a16="http://schemas.microsoft.com/office/drawing/2014/main" id="{CA5E1C04-C121-4056-B4E4-689112258F3E}"/>
              </a:ext>
            </a:extLst>
          </p:cNvPr>
          <p:cNvGrpSpPr/>
          <p:nvPr/>
        </p:nvGrpSpPr>
        <p:grpSpPr>
          <a:xfrm>
            <a:off x="4727280" y="1677273"/>
            <a:ext cx="3101713" cy="2190036"/>
            <a:chOff x="856061" y="5118538"/>
            <a:chExt cx="2017988" cy="1424847"/>
          </a:xfrm>
        </p:grpSpPr>
        <p:pic>
          <p:nvPicPr>
            <p:cNvPr id="23" name="図 22">
              <a:extLst>
                <a:ext uri="{FF2B5EF4-FFF2-40B4-BE49-F238E27FC236}">
                  <a16:creationId xmlns:a16="http://schemas.microsoft.com/office/drawing/2014/main" id="{E6BBCF65-F9C7-4661-9CA5-649C49E6B493}"/>
                </a:ext>
              </a:extLst>
            </p:cNvPr>
            <p:cNvPicPr>
              <a:picLocks noChangeAspect="1"/>
            </p:cNvPicPr>
            <p:nvPr/>
          </p:nvPicPr>
          <p:blipFill rotWithShape="1">
            <a:blip r:embed="rId4">
              <a:extLst>
                <a:ext uri="{28A0092B-C50C-407E-A947-70E740481C1C}">
                  <a14:useLocalDpi xmlns:a14="http://schemas.microsoft.com/office/drawing/2010/main" val="0"/>
                </a:ext>
              </a:extLst>
            </a:blip>
            <a:srcRect l="6652" t="74636" r="51734" b="4588"/>
            <a:stretch/>
          </p:blipFill>
          <p:spPr>
            <a:xfrm>
              <a:off x="856061" y="5118538"/>
              <a:ext cx="2017988" cy="1424847"/>
            </a:xfrm>
            <a:prstGeom prst="rect">
              <a:avLst/>
            </a:prstGeom>
          </p:spPr>
        </p:pic>
        <p:sp>
          <p:nvSpPr>
            <p:cNvPr id="24" name="正方形/長方形 23">
              <a:extLst>
                <a:ext uri="{FF2B5EF4-FFF2-40B4-BE49-F238E27FC236}">
                  <a16:creationId xmlns:a16="http://schemas.microsoft.com/office/drawing/2014/main" id="{D494C633-2ACA-474B-B4B5-15B34ADFF543}"/>
                </a:ext>
              </a:extLst>
            </p:cNvPr>
            <p:cNvSpPr/>
            <p:nvPr/>
          </p:nvSpPr>
          <p:spPr>
            <a:xfrm>
              <a:off x="2468950" y="5238368"/>
              <a:ext cx="283291" cy="559502"/>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5" name="正方形/長方形 24">
              <a:extLst>
                <a:ext uri="{FF2B5EF4-FFF2-40B4-BE49-F238E27FC236}">
                  <a16:creationId xmlns:a16="http://schemas.microsoft.com/office/drawing/2014/main" id="{4B2448B8-8FEF-4A85-B82E-4A6FFAADBC46}"/>
                </a:ext>
              </a:extLst>
            </p:cNvPr>
            <p:cNvSpPr/>
            <p:nvPr/>
          </p:nvSpPr>
          <p:spPr>
            <a:xfrm>
              <a:off x="1597828" y="5280862"/>
              <a:ext cx="299040" cy="701148"/>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10" name="グループ化 9">
            <a:extLst>
              <a:ext uri="{FF2B5EF4-FFF2-40B4-BE49-F238E27FC236}">
                <a16:creationId xmlns:a16="http://schemas.microsoft.com/office/drawing/2014/main" id="{86F05A9B-7A85-4CA2-A064-08E613E79593}"/>
              </a:ext>
            </a:extLst>
          </p:cNvPr>
          <p:cNvGrpSpPr/>
          <p:nvPr/>
        </p:nvGrpSpPr>
        <p:grpSpPr>
          <a:xfrm>
            <a:off x="1275161" y="4100881"/>
            <a:ext cx="3101713" cy="2132032"/>
            <a:chOff x="856058" y="4291382"/>
            <a:chExt cx="3558283" cy="2445866"/>
          </a:xfrm>
        </p:grpSpPr>
        <p:pic>
          <p:nvPicPr>
            <p:cNvPr id="3" name="図 2" descr="テキスト, 本 が含まれている画像&#10;&#10;自動的に生成された説明">
              <a:extLst>
                <a:ext uri="{FF2B5EF4-FFF2-40B4-BE49-F238E27FC236}">
                  <a16:creationId xmlns:a16="http://schemas.microsoft.com/office/drawing/2014/main" id="{315515BE-CDAD-46A2-BC3D-61476ECC21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58" y="4291382"/>
              <a:ext cx="3558283" cy="2445866"/>
            </a:xfrm>
            <a:prstGeom prst="rect">
              <a:avLst/>
            </a:prstGeom>
          </p:spPr>
        </p:pic>
        <p:sp>
          <p:nvSpPr>
            <p:cNvPr id="14" name="正方形/長方形 13">
              <a:extLst>
                <a:ext uri="{FF2B5EF4-FFF2-40B4-BE49-F238E27FC236}">
                  <a16:creationId xmlns:a16="http://schemas.microsoft.com/office/drawing/2014/main" id="{183030DE-5AF7-463B-A298-847D9B7B8B11}"/>
                </a:ext>
              </a:extLst>
            </p:cNvPr>
            <p:cNvSpPr/>
            <p:nvPr/>
          </p:nvSpPr>
          <p:spPr>
            <a:xfrm>
              <a:off x="908412" y="4369791"/>
              <a:ext cx="420436" cy="2304759"/>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9" name="グループ化 8">
            <a:extLst>
              <a:ext uri="{FF2B5EF4-FFF2-40B4-BE49-F238E27FC236}">
                <a16:creationId xmlns:a16="http://schemas.microsoft.com/office/drawing/2014/main" id="{4F96241D-7789-4F87-8E81-8967669DA865}"/>
              </a:ext>
            </a:extLst>
          </p:cNvPr>
          <p:cNvGrpSpPr/>
          <p:nvPr/>
        </p:nvGrpSpPr>
        <p:grpSpPr>
          <a:xfrm>
            <a:off x="4721489" y="4100881"/>
            <a:ext cx="3101714" cy="2152209"/>
            <a:chOff x="4727276" y="4195980"/>
            <a:chExt cx="3558284" cy="2469013"/>
          </a:xfrm>
        </p:grpSpPr>
        <p:grpSp>
          <p:nvGrpSpPr>
            <p:cNvPr id="8" name="グループ化 7">
              <a:extLst>
                <a:ext uri="{FF2B5EF4-FFF2-40B4-BE49-F238E27FC236}">
                  <a16:creationId xmlns:a16="http://schemas.microsoft.com/office/drawing/2014/main" id="{B8C0FC7E-B0E9-4942-AB79-2ACBB60C82DE}"/>
                </a:ext>
              </a:extLst>
            </p:cNvPr>
            <p:cNvGrpSpPr/>
            <p:nvPr/>
          </p:nvGrpSpPr>
          <p:grpSpPr>
            <a:xfrm>
              <a:off x="4727276" y="4195980"/>
              <a:ext cx="3558284" cy="2469013"/>
              <a:chOff x="4727276" y="4195980"/>
              <a:chExt cx="3558284" cy="2469013"/>
            </a:xfrm>
          </p:grpSpPr>
          <p:sp>
            <p:nvSpPr>
              <p:cNvPr id="7" name="正方形/長方形 6">
                <a:extLst>
                  <a:ext uri="{FF2B5EF4-FFF2-40B4-BE49-F238E27FC236}">
                    <a16:creationId xmlns:a16="http://schemas.microsoft.com/office/drawing/2014/main" id="{3455311C-DA17-4087-9B9A-37F479B061AE}"/>
                  </a:ext>
                </a:extLst>
              </p:cNvPr>
              <p:cNvSpPr/>
              <p:nvPr/>
            </p:nvSpPr>
            <p:spPr>
              <a:xfrm>
                <a:off x="4727277" y="4219127"/>
                <a:ext cx="3558283" cy="2445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男 が含まれている画像&#10;&#10;自動的に生成された説明">
                <a:extLst>
                  <a:ext uri="{FF2B5EF4-FFF2-40B4-BE49-F238E27FC236}">
                    <a16:creationId xmlns:a16="http://schemas.microsoft.com/office/drawing/2014/main" id="{4476D308-DBFC-4FC5-A923-C16DA6B44A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7276" y="4195980"/>
                <a:ext cx="3558283" cy="2469013"/>
              </a:xfrm>
              <a:prstGeom prst="rect">
                <a:avLst/>
              </a:prstGeom>
            </p:spPr>
          </p:pic>
        </p:grpSp>
        <p:sp>
          <p:nvSpPr>
            <p:cNvPr id="17" name="正方形/長方形 16">
              <a:extLst>
                <a:ext uri="{FF2B5EF4-FFF2-40B4-BE49-F238E27FC236}">
                  <a16:creationId xmlns:a16="http://schemas.microsoft.com/office/drawing/2014/main" id="{D0B4C132-89BD-4573-A356-8285C89BA04B}"/>
                </a:ext>
              </a:extLst>
            </p:cNvPr>
            <p:cNvSpPr/>
            <p:nvPr/>
          </p:nvSpPr>
          <p:spPr>
            <a:xfrm>
              <a:off x="4782056" y="4560929"/>
              <a:ext cx="323202" cy="133193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dirty="0"/>
            </a:p>
          </p:txBody>
        </p:sp>
      </p:gr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spTree>
    <p:extLst>
      <p:ext uri="{BB962C8B-B14F-4D97-AF65-F5344CB8AC3E}">
        <p14:creationId xmlns:p14="http://schemas.microsoft.com/office/powerpoint/2010/main" val="3927227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2 : </a:t>
            </a:r>
            <a:r>
              <a:rPr lang="ja-JP" altLang="en-US" sz="3600" cap="none" dirty="0">
                <a:solidFill>
                  <a:schemeClr val="tx1"/>
                </a:solidFill>
              </a:rPr>
              <a:t>マルチモーダル化による影響</a:t>
            </a:r>
            <a:endParaRPr lang="ja-JP" altLang="en-US" sz="4050" cap="none" dirty="0">
              <a:solidFill>
                <a:schemeClr val="tx1"/>
              </a:solidFill>
            </a:endParaRPr>
          </a:p>
        </p:txBody>
      </p:sp>
      <p:grpSp>
        <p:nvGrpSpPr>
          <p:cNvPr id="26" name="グループ化 25">
            <a:extLst>
              <a:ext uri="{FF2B5EF4-FFF2-40B4-BE49-F238E27FC236}">
                <a16:creationId xmlns:a16="http://schemas.microsoft.com/office/drawing/2014/main" id="{F26211EE-B954-46AC-90F8-DA939BE2EEAF}"/>
              </a:ext>
            </a:extLst>
          </p:cNvPr>
          <p:cNvGrpSpPr/>
          <p:nvPr/>
        </p:nvGrpSpPr>
        <p:grpSpPr>
          <a:xfrm>
            <a:off x="1275162" y="1678343"/>
            <a:ext cx="3101713" cy="2190036"/>
            <a:chOff x="856061" y="3429000"/>
            <a:chExt cx="2017988" cy="1424847"/>
          </a:xfrm>
        </p:grpSpPr>
        <p:pic>
          <p:nvPicPr>
            <p:cNvPr id="13" name="図 12">
              <a:extLst>
                <a:ext uri="{FF2B5EF4-FFF2-40B4-BE49-F238E27FC236}">
                  <a16:creationId xmlns:a16="http://schemas.microsoft.com/office/drawing/2014/main" id="{27466C39-B575-439B-A7B7-8D6AC44087BC}"/>
                </a:ext>
              </a:extLst>
            </p:cNvPr>
            <p:cNvPicPr>
              <a:picLocks noChangeAspect="1"/>
            </p:cNvPicPr>
            <p:nvPr/>
          </p:nvPicPr>
          <p:blipFill rotWithShape="1">
            <a:blip r:embed="rId3">
              <a:extLst>
                <a:ext uri="{28A0092B-C50C-407E-A947-70E740481C1C}">
                  <a14:useLocalDpi xmlns:a14="http://schemas.microsoft.com/office/drawing/2010/main" val="0"/>
                </a:ext>
              </a:extLst>
            </a:blip>
            <a:srcRect l="6869" t="12501" r="51517" b="66723"/>
            <a:stretch/>
          </p:blipFill>
          <p:spPr>
            <a:xfrm>
              <a:off x="856061" y="3429000"/>
              <a:ext cx="2017988" cy="1424847"/>
            </a:xfrm>
            <a:prstGeom prst="rect">
              <a:avLst/>
            </a:prstGeom>
          </p:spPr>
        </p:pic>
        <p:sp>
          <p:nvSpPr>
            <p:cNvPr id="18" name="正方形/長方形 17">
              <a:extLst>
                <a:ext uri="{FF2B5EF4-FFF2-40B4-BE49-F238E27FC236}">
                  <a16:creationId xmlns:a16="http://schemas.microsoft.com/office/drawing/2014/main" id="{28BCF182-7285-45D1-86C8-59598F8CCFB9}"/>
                </a:ext>
              </a:extLst>
            </p:cNvPr>
            <p:cNvSpPr/>
            <p:nvPr/>
          </p:nvSpPr>
          <p:spPr>
            <a:xfrm>
              <a:off x="2391921" y="3484396"/>
              <a:ext cx="424937" cy="722393"/>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27" name="グループ化 26">
            <a:extLst>
              <a:ext uri="{FF2B5EF4-FFF2-40B4-BE49-F238E27FC236}">
                <a16:creationId xmlns:a16="http://schemas.microsoft.com/office/drawing/2014/main" id="{CA5E1C04-C121-4056-B4E4-689112258F3E}"/>
              </a:ext>
            </a:extLst>
          </p:cNvPr>
          <p:cNvGrpSpPr/>
          <p:nvPr/>
        </p:nvGrpSpPr>
        <p:grpSpPr>
          <a:xfrm>
            <a:off x="4727280" y="1677273"/>
            <a:ext cx="3101713" cy="2190036"/>
            <a:chOff x="856061" y="5118538"/>
            <a:chExt cx="2017988" cy="1424847"/>
          </a:xfrm>
        </p:grpSpPr>
        <p:pic>
          <p:nvPicPr>
            <p:cNvPr id="23" name="図 22">
              <a:extLst>
                <a:ext uri="{FF2B5EF4-FFF2-40B4-BE49-F238E27FC236}">
                  <a16:creationId xmlns:a16="http://schemas.microsoft.com/office/drawing/2014/main" id="{E6BBCF65-F9C7-4661-9CA5-649C49E6B493}"/>
                </a:ext>
              </a:extLst>
            </p:cNvPr>
            <p:cNvPicPr>
              <a:picLocks noChangeAspect="1"/>
            </p:cNvPicPr>
            <p:nvPr/>
          </p:nvPicPr>
          <p:blipFill rotWithShape="1">
            <a:blip r:embed="rId4">
              <a:extLst>
                <a:ext uri="{28A0092B-C50C-407E-A947-70E740481C1C}">
                  <a14:useLocalDpi xmlns:a14="http://schemas.microsoft.com/office/drawing/2010/main" val="0"/>
                </a:ext>
              </a:extLst>
            </a:blip>
            <a:srcRect l="6652" t="74636" r="51734" b="4588"/>
            <a:stretch/>
          </p:blipFill>
          <p:spPr>
            <a:xfrm>
              <a:off x="856061" y="5118538"/>
              <a:ext cx="2017988" cy="1424847"/>
            </a:xfrm>
            <a:prstGeom prst="rect">
              <a:avLst/>
            </a:prstGeom>
          </p:spPr>
        </p:pic>
        <p:sp>
          <p:nvSpPr>
            <p:cNvPr id="24" name="正方形/長方形 23">
              <a:extLst>
                <a:ext uri="{FF2B5EF4-FFF2-40B4-BE49-F238E27FC236}">
                  <a16:creationId xmlns:a16="http://schemas.microsoft.com/office/drawing/2014/main" id="{D494C633-2ACA-474B-B4B5-15B34ADFF543}"/>
                </a:ext>
              </a:extLst>
            </p:cNvPr>
            <p:cNvSpPr/>
            <p:nvPr/>
          </p:nvSpPr>
          <p:spPr>
            <a:xfrm>
              <a:off x="2468950" y="5238368"/>
              <a:ext cx="283291" cy="559502"/>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5" name="正方形/長方形 24">
              <a:extLst>
                <a:ext uri="{FF2B5EF4-FFF2-40B4-BE49-F238E27FC236}">
                  <a16:creationId xmlns:a16="http://schemas.microsoft.com/office/drawing/2014/main" id="{4B2448B8-8FEF-4A85-B82E-4A6FFAADBC46}"/>
                </a:ext>
              </a:extLst>
            </p:cNvPr>
            <p:cNvSpPr/>
            <p:nvPr/>
          </p:nvSpPr>
          <p:spPr>
            <a:xfrm>
              <a:off x="1597828" y="5280862"/>
              <a:ext cx="299040" cy="701148"/>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10" name="グループ化 9">
            <a:extLst>
              <a:ext uri="{FF2B5EF4-FFF2-40B4-BE49-F238E27FC236}">
                <a16:creationId xmlns:a16="http://schemas.microsoft.com/office/drawing/2014/main" id="{86F05A9B-7A85-4CA2-A064-08E613E79593}"/>
              </a:ext>
            </a:extLst>
          </p:cNvPr>
          <p:cNvGrpSpPr/>
          <p:nvPr/>
        </p:nvGrpSpPr>
        <p:grpSpPr>
          <a:xfrm>
            <a:off x="1275161" y="4100881"/>
            <a:ext cx="3101713" cy="2132032"/>
            <a:chOff x="856058" y="4291382"/>
            <a:chExt cx="3558283" cy="2445866"/>
          </a:xfrm>
        </p:grpSpPr>
        <p:pic>
          <p:nvPicPr>
            <p:cNvPr id="3" name="図 2" descr="テキスト, 本 が含まれている画像&#10;&#10;自動的に生成された説明">
              <a:extLst>
                <a:ext uri="{FF2B5EF4-FFF2-40B4-BE49-F238E27FC236}">
                  <a16:creationId xmlns:a16="http://schemas.microsoft.com/office/drawing/2014/main" id="{315515BE-CDAD-46A2-BC3D-61476ECC21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58" y="4291382"/>
              <a:ext cx="3558283" cy="2445866"/>
            </a:xfrm>
            <a:prstGeom prst="rect">
              <a:avLst/>
            </a:prstGeom>
          </p:spPr>
        </p:pic>
        <p:sp>
          <p:nvSpPr>
            <p:cNvPr id="14" name="正方形/長方形 13">
              <a:extLst>
                <a:ext uri="{FF2B5EF4-FFF2-40B4-BE49-F238E27FC236}">
                  <a16:creationId xmlns:a16="http://schemas.microsoft.com/office/drawing/2014/main" id="{183030DE-5AF7-463B-A298-847D9B7B8B11}"/>
                </a:ext>
              </a:extLst>
            </p:cNvPr>
            <p:cNvSpPr/>
            <p:nvPr/>
          </p:nvSpPr>
          <p:spPr>
            <a:xfrm>
              <a:off x="908412" y="4369791"/>
              <a:ext cx="420436" cy="2304759"/>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9" name="グループ化 8">
            <a:extLst>
              <a:ext uri="{FF2B5EF4-FFF2-40B4-BE49-F238E27FC236}">
                <a16:creationId xmlns:a16="http://schemas.microsoft.com/office/drawing/2014/main" id="{4F96241D-7789-4F87-8E81-8967669DA865}"/>
              </a:ext>
            </a:extLst>
          </p:cNvPr>
          <p:cNvGrpSpPr/>
          <p:nvPr/>
        </p:nvGrpSpPr>
        <p:grpSpPr>
          <a:xfrm>
            <a:off x="4721489" y="4100881"/>
            <a:ext cx="3101714" cy="2152209"/>
            <a:chOff x="4727276" y="4195980"/>
            <a:chExt cx="3558284" cy="2469013"/>
          </a:xfrm>
        </p:grpSpPr>
        <p:grpSp>
          <p:nvGrpSpPr>
            <p:cNvPr id="8" name="グループ化 7">
              <a:extLst>
                <a:ext uri="{FF2B5EF4-FFF2-40B4-BE49-F238E27FC236}">
                  <a16:creationId xmlns:a16="http://schemas.microsoft.com/office/drawing/2014/main" id="{B8C0FC7E-B0E9-4942-AB79-2ACBB60C82DE}"/>
                </a:ext>
              </a:extLst>
            </p:cNvPr>
            <p:cNvGrpSpPr/>
            <p:nvPr/>
          </p:nvGrpSpPr>
          <p:grpSpPr>
            <a:xfrm>
              <a:off x="4727276" y="4195980"/>
              <a:ext cx="3558284" cy="2469013"/>
              <a:chOff x="4727276" y="4195980"/>
              <a:chExt cx="3558284" cy="2469013"/>
            </a:xfrm>
          </p:grpSpPr>
          <p:sp>
            <p:nvSpPr>
              <p:cNvPr id="7" name="正方形/長方形 6">
                <a:extLst>
                  <a:ext uri="{FF2B5EF4-FFF2-40B4-BE49-F238E27FC236}">
                    <a16:creationId xmlns:a16="http://schemas.microsoft.com/office/drawing/2014/main" id="{3455311C-DA17-4087-9B9A-37F479B061AE}"/>
                  </a:ext>
                </a:extLst>
              </p:cNvPr>
              <p:cNvSpPr/>
              <p:nvPr/>
            </p:nvSpPr>
            <p:spPr>
              <a:xfrm>
                <a:off x="4727277" y="4219127"/>
                <a:ext cx="3558283" cy="2445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男 が含まれている画像&#10;&#10;自動的に生成された説明">
                <a:extLst>
                  <a:ext uri="{FF2B5EF4-FFF2-40B4-BE49-F238E27FC236}">
                    <a16:creationId xmlns:a16="http://schemas.microsoft.com/office/drawing/2014/main" id="{4476D308-DBFC-4FC5-A923-C16DA6B44A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7276" y="4195980"/>
                <a:ext cx="3558283" cy="2469013"/>
              </a:xfrm>
              <a:prstGeom prst="rect">
                <a:avLst/>
              </a:prstGeom>
            </p:spPr>
          </p:pic>
        </p:grpSp>
        <p:sp>
          <p:nvSpPr>
            <p:cNvPr id="17" name="正方形/長方形 16">
              <a:extLst>
                <a:ext uri="{FF2B5EF4-FFF2-40B4-BE49-F238E27FC236}">
                  <a16:creationId xmlns:a16="http://schemas.microsoft.com/office/drawing/2014/main" id="{D0B4C132-89BD-4573-A356-8285C89BA04B}"/>
                </a:ext>
              </a:extLst>
            </p:cNvPr>
            <p:cNvSpPr/>
            <p:nvPr/>
          </p:nvSpPr>
          <p:spPr>
            <a:xfrm>
              <a:off x="4782056" y="4560929"/>
              <a:ext cx="323202" cy="133193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dirty="0"/>
            </a:p>
          </p:txBody>
        </p:sp>
      </p:gr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spTree>
    <p:extLst>
      <p:ext uri="{BB962C8B-B14F-4D97-AF65-F5344CB8AC3E}">
        <p14:creationId xmlns:p14="http://schemas.microsoft.com/office/powerpoint/2010/main" val="304076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D12B4CA-40FA-4A13-B5B9-B01C5EE19B46}"/>
              </a:ext>
            </a:extLst>
          </p:cNvPr>
          <p:cNvSpPr>
            <a:spLocks noGrp="1"/>
          </p:cNvSpPr>
          <p:nvPr>
            <p:ph type="sldNum" sz="quarter" idx="12"/>
          </p:nvPr>
        </p:nvSpPr>
        <p:spPr/>
        <p:txBody>
          <a:bodyPr/>
          <a:lstStyle/>
          <a:p>
            <a:fld id="{84E5AB44-6C43-4864-84E5-D75B94A07FCF}" type="slidenum">
              <a:rPr kumimoji="1" lang="ja-JP" altLang="en-US" smtClean="0"/>
              <a:pPr/>
              <a:t>36</a:t>
            </a:fld>
            <a:endParaRPr kumimoji="1" lang="ja-JP" altLang="en-US" dirty="0"/>
          </a:p>
        </p:txBody>
      </p:sp>
      <p:grpSp>
        <p:nvGrpSpPr>
          <p:cNvPr id="25" name="グループ化 24">
            <a:extLst>
              <a:ext uri="{FF2B5EF4-FFF2-40B4-BE49-F238E27FC236}">
                <a16:creationId xmlns:a16="http://schemas.microsoft.com/office/drawing/2014/main" id="{0A29C701-7A9C-4B33-B305-750FEB68BC21}"/>
              </a:ext>
            </a:extLst>
          </p:cNvPr>
          <p:cNvGrpSpPr/>
          <p:nvPr/>
        </p:nvGrpSpPr>
        <p:grpSpPr>
          <a:xfrm>
            <a:off x="-103030" y="676401"/>
            <a:ext cx="10063457" cy="6312227"/>
            <a:chOff x="-103030" y="676401"/>
            <a:chExt cx="10063457" cy="6312227"/>
          </a:xfrm>
        </p:grpSpPr>
        <p:grpSp>
          <p:nvGrpSpPr>
            <p:cNvPr id="19" name="グループ化 18">
              <a:extLst>
                <a:ext uri="{FF2B5EF4-FFF2-40B4-BE49-F238E27FC236}">
                  <a16:creationId xmlns:a16="http://schemas.microsoft.com/office/drawing/2014/main" id="{485D16C3-11CD-463D-B7AC-BB1C4F4350C2}"/>
                </a:ext>
              </a:extLst>
            </p:cNvPr>
            <p:cNvGrpSpPr/>
            <p:nvPr/>
          </p:nvGrpSpPr>
          <p:grpSpPr>
            <a:xfrm>
              <a:off x="-103030" y="676401"/>
              <a:ext cx="10063457" cy="6312227"/>
              <a:chOff x="-2317886" y="0"/>
              <a:chExt cx="11461886" cy="6858000"/>
            </a:xfrm>
          </p:grpSpPr>
          <p:pic>
            <p:nvPicPr>
              <p:cNvPr id="8" name="図 7" descr="ダイアグラム&#10;&#10;自動的に生成された説明">
                <a:extLst>
                  <a:ext uri="{FF2B5EF4-FFF2-40B4-BE49-F238E27FC236}">
                    <a16:creationId xmlns:a16="http://schemas.microsoft.com/office/drawing/2014/main" id="{149DA341-810B-4A54-8E33-D4402A0E9975}"/>
                  </a:ext>
                </a:extLst>
              </p:cNvPr>
              <p:cNvPicPr>
                <a:picLocks noChangeAspect="1"/>
              </p:cNvPicPr>
              <p:nvPr/>
            </p:nvPicPr>
            <p:blipFill rotWithShape="1">
              <a:blip r:embed="rId3">
                <a:extLst>
                  <a:ext uri="{28A0092B-C50C-407E-A947-70E740481C1C}">
                    <a14:useLocalDpi xmlns:a14="http://schemas.microsoft.com/office/drawing/2010/main" val="0"/>
                  </a:ext>
                </a:extLst>
              </a:blip>
              <a:srcRect l="48946" r="5185"/>
              <a:stretch/>
            </p:blipFill>
            <p:spPr>
              <a:xfrm>
                <a:off x="-36923" y="0"/>
                <a:ext cx="2242458" cy="6858000"/>
              </a:xfrm>
              <a:prstGeom prst="rect">
                <a:avLst/>
              </a:prstGeom>
            </p:spPr>
          </p:pic>
          <p:pic>
            <p:nvPicPr>
              <p:cNvPr id="10" name="図 9" descr="ダイアグラム, 設計図&#10;&#10;自動的に生成された説明">
                <a:extLst>
                  <a:ext uri="{FF2B5EF4-FFF2-40B4-BE49-F238E27FC236}">
                    <a16:creationId xmlns:a16="http://schemas.microsoft.com/office/drawing/2014/main" id="{9C375001-2E3B-4E5A-8AE4-2AEEE7EA00A4}"/>
                  </a:ext>
                </a:extLst>
              </p:cNvPr>
              <p:cNvPicPr>
                <a:picLocks noChangeAspect="1"/>
              </p:cNvPicPr>
              <p:nvPr/>
            </p:nvPicPr>
            <p:blipFill rotWithShape="1">
              <a:blip r:embed="rId4">
                <a:extLst>
                  <a:ext uri="{28A0092B-C50C-407E-A947-70E740481C1C}">
                    <a14:useLocalDpi xmlns:a14="http://schemas.microsoft.com/office/drawing/2010/main" val="0"/>
                  </a:ext>
                </a:extLst>
              </a:blip>
              <a:srcRect l="48961" r="3207"/>
              <a:stretch/>
            </p:blipFill>
            <p:spPr>
              <a:xfrm>
                <a:off x="2205535" y="0"/>
                <a:ext cx="2319468" cy="6858000"/>
              </a:xfrm>
              <a:prstGeom prst="rect">
                <a:avLst/>
              </a:prstGeom>
            </p:spPr>
          </p:pic>
          <p:pic>
            <p:nvPicPr>
              <p:cNvPr id="6" name="図 5" descr="カレンダー&#10;&#10;自動的に生成された説明">
                <a:extLst>
                  <a:ext uri="{FF2B5EF4-FFF2-40B4-BE49-F238E27FC236}">
                    <a16:creationId xmlns:a16="http://schemas.microsoft.com/office/drawing/2014/main" id="{192E19E3-65D8-4EC5-B0BD-F63DC3A9E7B4}"/>
                  </a:ext>
                </a:extLst>
              </p:cNvPr>
              <p:cNvPicPr>
                <a:picLocks noChangeAspect="1"/>
              </p:cNvPicPr>
              <p:nvPr/>
            </p:nvPicPr>
            <p:blipFill rotWithShape="1">
              <a:blip r:embed="rId5">
                <a:extLst>
                  <a:ext uri="{28A0092B-C50C-407E-A947-70E740481C1C}">
                    <a14:useLocalDpi xmlns:a14="http://schemas.microsoft.com/office/drawing/2010/main" val="0"/>
                  </a:ext>
                </a:extLst>
              </a:blip>
              <a:srcRect l="49555" r="3001"/>
              <a:stretch/>
            </p:blipFill>
            <p:spPr>
              <a:xfrm>
                <a:off x="-2317886" y="0"/>
                <a:ext cx="2319468" cy="6858000"/>
              </a:xfrm>
              <a:prstGeom prst="rect">
                <a:avLst/>
              </a:prstGeom>
            </p:spPr>
          </p:pic>
          <p:pic>
            <p:nvPicPr>
              <p:cNvPr id="12" name="図 11" descr="カレンダー&#10;&#10;自動的に生成された説明">
                <a:extLst>
                  <a:ext uri="{FF2B5EF4-FFF2-40B4-BE49-F238E27FC236}">
                    <a16:creationId xmlns:a16="http://schemas.microsoft.com/office/drawing/2014/main" id="{0D3BBD09-63B8-4012-91A2-3993B0DE4406}"/>
                  </a:ext>
                </a:extLst>
              </p:cNvPr>
              <p:cNvPicPr>
                <a:picLocks noChangeAspect="1"/>
              </p:cNvPicPr>
              <p:nvPr/>
            </p:nvPicPr>
            <p:blipFill rotWithShape="1">
              <a:blip r:embed="rId6">
                <a:extLst>
                  <a:ext uri="{28A0092B-C50C-407E-A947-70E740481C1C}">
                    <a14:useLocalDpi xmlns:a14="http://schemas.microsoft.com/office/drawing/2010/main" val="0"/>
                  </a:ext>
                </a:extLst>
              </a:blip>
              <a:srcRect l="49075" r="3093"/>
              <a:stretch/>
            </p:blipFill>
            <p:spPr>
              <a:xfrm>
                <a:off x="4505064" y="0"/>
                <a:ext cx="2319468" cy="6858000"/>
              </a:xfrm>
              <a:prstGeom prst="rect">
                <a:avLst/>
              </a:prstGeom>
            </p:spPr>
          </p:pic>
          <p:pic>
            <p:nvPicPr>
              <p:cNvPr id="14" name="図 13" descr="カレンダー&#10;&#10;自動的に生成された説明">
                <a:extLst>
                  <a:ext uri="{FF2B5EF4-FFF2-40B4-BE49-F238E27FC236}">
                    <a16:creationId xmlns:a16="http://schemas.microsoft.com/office/drawing/2014/main" id="{BF797661-CD8B-4F0A-84BB-C418BD58930E}"/>
                  </a:ext>
                </a:extLst>
              </p:cNvPr>
              <p:cNvPicPr>
                <a:picLocks noChangeAspect="1"/>
              </p:cNvPicPr>
              <p:nvPr/>
            </p:nvPicPr>
            <p:blipFill rotWithShape="1">
              <a:blip r:embed="rId7">
                <a:extLst>
                  <a:ext uri="{28A0092B-C50C-407E-A947-70E740481C1C}">
                    <a14:useLocalDpi xmlns:a14="http://schemas.microsoft.com/office/drawing/2010/main" val="0"/>
                  </a:ext>
                </a:extLst>
              </a:blip>
              <a:srcRect l="49082" r="3473"/>
              <a:stretch/>
            </p:blipFill>
            <p:spPr>
              <a:xfrm>
                <a:off x="6824532" y="0"/>
                <a:ext cx="2319468" cy="6858000"/>
              </a:xfrm>
              <a:prstGeom prst="rect">
                <a:avLst/>
              </a:prstGeom>
            </p:spPr>
          </p:pic>
        </p:grpSp>
        <p:sp>
          <p:nvSpPr>
            <p:cNvPr id="20" name="テキスト ボックス 19">
              <a:extLst>
                <a:ext uri="{FF2B5EF4-FFF2-40B4-BE49-F238E27FC236}">
                  <a16:creationId xmlns:a16="http://schemas.microsoft.com/office/drawing/2014/main" id="{96F00A3B-BFDA-44D9-8937-3C414E9FAEAB}"/>
                </a:ext>
              </a:extLst>
            </p:cNvPr>
            <p:cNvSpPr txBox="1"/>
            <p:nvPr/>
          </p:nvSpPr>
          <p:spPr>
            <a:xfrm>
              <a:off x="-43310" y="676401"/>
              <a:ext cx="1883230" cy="369332"/>
            </a:xfrm>
            <a:prstGeom prst="rect">
              <a:avLst/>
            </a:prstGeom>
            <a:noFill/>
          </p:spPr>
          <p:txBody>
            <a:bodyPr wrap="square" rtlCol="0">
              <a:spAutoFit/>
            </a:bodyPr>
            <a:lstStyle/>
            <a:p>
              <a:pPr algn="ctr"/>
              <a:r>
                <a:rPr kumimoji="1" lang="ja-JP" altLang="en-US" dirty="0">
                  <a:solidFill>
                    <a:schemeClr val="bg1"/>
                  </a:solidFill>
                </a:rPr>
                <a:t>ギャグタッチ</a:t>
              </a:r>
            </a:p>
          </p:txBody>
        </p:sp>
        <p:sp>
          <p:nvSpPr>
            <p:cNvPr id="21" name="テキスト ボックス 20">
              <a:extLst>
                <a:ext uri="{FF2B5EF4-FFF2-40B4-BE49-F238E27FC236}">
                  <a16:creationId xmlns:a16="http://schemas.microsoft.com/office/drawing/2014/main" id="{5F2A786D-8F98-4492-ADAC-2EE1DDBEACD7}"/>
                </a:ext>
              </a:extLst>
            </p:cNvPr>
            <p:cNvSpPr txBox="1"/>
            <p:nvPr/>
          </p:nvSpPr>
          <p:spPr>
            <a:xfrm>
              <a:off x="1942456" y="676401"/>
              <a:ext cx="1883230" cy="369332"/>
            </a:xfrm>
            <a:prstGeom prst="rect">
              <a:avLst/>
            </a:prstGeom>
            <a:noFill/>
          </p:spPr>
          <p:txBody>
            <a:bodyPr wrap="square" rtlCol="0">
              <a:spAutoFit/>
            </a:bodyPr>
            <a:lstStyle/>
            <a:p>
              <a:pPr algn="ctr"/>
              <a:r>
                <a:rPr kumimoji="1" lang="ja-JP" altLang="en-US" dirty="0">
                  <a:solidFill>
                    <a:schemeClr val="bg1"/>
                  </a:solidFill>
                </a:rPr>
                <a:t>少女漫画タッチ</a:t>
              </a:r>
            </a:p>
          </p:txBody>
        </p:sp>
        <p:sp>
          <p:nvSpPr>
            <p:cNvPr id="22" name="テキスト ボックス 21">
              <a:extLst>
                <a:ext uri="{FF2B5EF4-FFF2-40B4-BE49-F238E27FC236}">
                  <a16:creationId xmlns:a16="http://schemas.microsoft.com/office/drawing/2014/main" id="{EA474E23-2543-4172-9360-35B9CA505E4D}"/>
                </a:ext>
              </a:extLst>
            </p:cNvPr>
            <p:cNvSpPr txBox="1"/>
            <p:nvPr/>
          </p:nvSpPr>
          <p:spPr>
            <a:xfrm>
              <a:off x="3936117" y="676401"/>
              <a:ext cx="1883230" cy="369332"/>
            </a:xfrm>
            <a:prstGeom prst="rect">
              <a:avLst/>
            </a:prstGeom>
            <a:noFill/>
          </p:spPr>
          <p:txBody>
            <a:bodyPr wrap="square" rtlCol="0">
              <a:spAutoFit/>
            </a:bodyPr>
            <a:lstStyle/>
            <a:p>
              <a:pPr algn="ctr"/>
              <a:r>
                <a:rPr kumimoji="1" lang="ja-JP" altLang="en-US" dirty="0">
                  <a:solidFill>
                    <a:schemeClr val="bg1"/>
                  </a:solidFill>
                </a:rPr>
                <a:t>少年漫画タッチ</a:t>
              </a:r>
            </a:p>
          </p:txBody>
        </p:sp>
        <p:sp>
          <p:nvSpPr>
            <p:cNvPr id="23" name="テキスト ボックス 22">
              <a:extLst>
                <a:ext uri="{FF2B5EF4-FFF2-40B4-BE49-F238E27FC236}">
                  <a16:creationId xmlns:a16="http://schemas.microsoft.com/office/drawing/2014/main" id="{39CB7ABB-D74D-4F3A-9E81-ECFAF3001023}"/>
                </a:ext>
              </a:extLst>
            </p:cNvPr>
            <p:cNvSpPr txBox="1"/>
            <p:nvPr/>
          </p:nvSpPr>
          <p:spPr>
            <a:xfrm>
              <a:off x="5972593" y="676401"/>
              <a:ext cx="1883230" cy="369332"/>
            </a:xfrm>
            <a:prstGeom prst="rect">
              <a:avLst/>
            </a:prstGeom>
            <a:noFill/>
          </p:spPr>
          <p:txBody>
            <a:bodyPr wrap="square" rtlCol="0">
              <a:spAutoFit/>
            </a:bodyPr>
            <a:lstStyle/>
            <a:p>
              <a:pPr algn="ctr"/>
              <a:r>
                <a:rPr kumimoji="1" lang="ja-JP" altLang="en-US" dirty="0">
                  <a:solidFill>
                    <a:schemeClr val="bg1"/>
                  </a:solidFill>
                </a:rPr>
                <a:t>青年漫画タッチ</a:t>
              </a:r>
            </a:p>
          </p:txBody>
        </p:sp>
        <p:sp>
          <p:nvSpPr>
            <p:cNvPr id="24" name="テキスト ボックス 23">
              <a:extLst>
                <a:ext uri="{FF2B5EF4-FFF2-40B4-BE49-F238E27FC236}">
                  <a16:creationId xmlns:a16="http://schemas.microsoft.com/office/drawing/2014/main" id="{002984F3-A0B4-4CCC-8406-ABD0720E08C3}"/>
                </a:ext>
              </a:extLst>
            </p:cNvPr>
            <p:cNvSpPr txBox="1"/>
            <p:nvPr/>
          </p:nvSpPr>
          <p:spPr>
            <a:xfrm>
              <a:off x="8000573" y="676401"/>
              <a:ext cx="1883230" cy="369332"/>
            </a:xfrm>
            <a:prstGeom prst="rect">
              <a:avLst/>
            </a:prstGeom>
            <a:noFill/>
          </p:spPr>
          <p:txBody>
            <a:bodyPr wrap="square" rtlCol="0">
              <a:spAutoFit/>
            </a:bodyPr>
            <a:lstStyle/>
            <a:p>
              <a:pPr algn="ctr"/>
              <a:r>
                <a:rPr kumimoji="1" lang="ja-JP" altLang="en-US" dirty="0">
                  <a:solidFill>
                    <a:schemeClr val="bg1"/>
                  </a:solidFill>
                </a:rPr>
                <a:t>萌えタッチ</a:t>
              </a:r>
            </a:p>
          </p:txBody>
        </p:sp>
      </p:grpSp>
    </p:spTree>
    <p:extLst>
      <p:ext uri="{BB962C8B-B14F-4D97-AF65-F5344CB8AC3E}">
        <p14:creationId xmlns:p14="http://schemas.microsoft.com/office/powerpoint/2010/main" val="2253644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t>データセット及び要素技術</a:t>
            </a:r>
            <a:endParaRPr lang="en-US" altLang="ja-JP" sz="2800" dirty="0"/>
          </a:p>
          <a:p>
            <a:r>
              <a:rPr lang="ja-JP" altLang="en-US" sz="2800" dirty="0"/>
              <a:t>実験手順・設定</a:t>
            </a:r>
            <a:endParaRPr lang="en-US" altLang="ja-JP" sz="2800" dirty="0"/>
          </a:p>
          <a:p>
            <a:r>
              <a:rPr lang="ja-JP" altLang="en-US" sz="2800" dirty="0"/>
              <a:t>結果・考察</a:t>
            </a:r>
            <a:endParaRPr lang="en-US" altLang="ja-JP" sz="2800" dirty="0"/>
          </a:p>
          <a:p>
            <a:r>
              <a:rPr lang="ja-JP" altLang="en-US" sz="2800" dirty="0">
                <a:solidFill>
                  <a:srgbClr val="F4B54B"/>
                </a:solidFill>
              </a:rPr>
              <a:t>まとめと今後の課題</a:t>
            </a:r>
            <a:endParaRPr lang="en-US" altLang="ja-JP" sz="2800" dirty="0">
              <a:solidFill>
                <a:srgbClr val="F4B54B"/>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dirty="0"/>
          </a:p>
        </p:txBody>
      </p:sp>
    </p:spTree>
    <p:extLst>
      <p:ext uri="{BB962C8B-B14F-4D97-AF65-F5344CB8AC3E}">
        <p14:creationId xmlns:p14="http://schemas.microsoft.com/office/powerpoint/2010/main" val="3094531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5050083"/>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BERT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457200" lvl="1" indent="0">
              <a:buNone/>
            </a:pPr>
            <a:r>
              <a:rPr lang="ja-JP" altLang="en-US" sz="2200" cap="none" dirty="0">
                <a:solidFill>
                  <a:schemeClr val="tx1">
                    <a:lumMod val="95000"/>
                  </a:schemeClr>
                </a:solidFill>
              </a:rPr>
              <a:t>⇒・口語的なコーパスからなる </a:t>
            </a:r>
            <a:r>
              <a:rPr lang="en-US" altLang="ja-JP" sz="2200" cap="none" dirty="0" err="1">
                <a:solidFill>
                  <a:schemeClr val="tx1">
                    <a:lumMod val="95000"/>
                  </a:schemeClr>
                </a:solidFill>
              </a:rPr>
              <a:t>hottoSNS</a:t>
            </a:r>
            <a:r>
              <a:rPr lang="en-US" altLang="ja-JP" sz="2200" cap="none" dirty="0">
                <a:solidFill>
                  <a:schemeClr val="tx1">
                    <a:lumMod val="95000"/>
                  </a:schemeClr>
                </a:solidFill>
              </a:rPr>
              <a:t>-BERT </a:t>
            </a:r>
            <a:r>
              <a:rPr lang="ja-JP" altLang="en-US" sz="2200" cap="none" dirty="0">
                <a:solidFill>
                  <a:schemeClr val="tx1">
                    <a:lumMod val="95000"/>
                  </a:schemeClr>
                </a:solidFill>
              </a:rPr>
              <a:t>の方が</a:t>
            </a:r>
            <a:endParaRPr lang="en-US" altLang="ja-JP" sz="2200" cap="none" dirty="0">
              <a:solidFill>
                <a:schemeClr val="tx1">
                  <a:lumMod val="95000"/>
                </a:schemeClr>
              </a:solidFill>
            </a:endParaRPr>
          </a:p>
          <a:p>
            <a:pPr marL="457200" lvl="1" indent="0">
              <a:buNone/>
            </a:pPr>
            <a:r>
              <a:rPr lang="ja-JP" altLang="en-US" sz="2200" cap="none" dirty="0">
                <a:solidFill>
                  <a:schemeClr val="tx1">
                    <a:lumMod val="95000"/>
                  </a:schemeClr>
                </a:solidFill>
              </a:rPr>
              <a:t>　　漫画のセリフのより</a:t>
            </a:r>
            <a:r>
              <a:rPr lang="ja-JP" altLang="en-US" sz="2200" b="0" i="0" u="none" strike="noStrike" baseline="0" dirty="0">
                <a:latin typeface="HaranoAjiMincho-Regular-Identity-H"/>
              </a:rPr>
              <a:t>合理的な分散表現が得られた</a:t>
            </a:r>
            <a:endParaRPr lang="en-US" altLang="ja-JP" sz="2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2400" cap="none" dirty="0">
                <a:solidFill>
                  <a:schemeClr val="tx1">
                    <a:lumMod val="95000"/>
                  </a:schemeClr>
                </a:solidFill>
              </a:rPr>
              <a:t>・画像情報を加味したマルチモーダルな感情推定を行った</a:t>
            </a:r>
            <a:endParaRPr lang="en-US" altLang="ja-JP" sz="24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200" cap="none" dirty="0">
                <a:solidFill>
                  <a:schemeClr val="tx1">
                    <a:lumMod val="95000"/>
                  </a:schemeClr>
                </a:solidFill>
              </a:rPr>
              <a:t>⇒・実験的にその有効性を確認</a:t>
            </a:r>
            <a:endParaRPr lang="en-US" altLang="ja-JP" sz="2200" cap="none" dirty="0">
              <a:solidFill>
                <a:schemeClr val="tx1">
                  <a:lumMod val="95000"/>
                </a:schemeClr>
              </a:solidFill>
            </a:endParaRPr>
          </a:p>
          <a:p>
            <a:pPr marL="0" indent="0">
              <a:buNone/>
            </a:pPr>
            <a:r>
              <a:rPr lang="en-US" altLang="ja-JP" sz="2200" cap="none" dirty="0">
                <a:solidFill>
                  <a:schemeClr val="tx1">
                    <a:lumMod val="95000"/>
                  </a:schemeClr>
                </a:solidFill>
              </a:rPr>
              <a:t>         </a:t>
            </a:r>
            <a:r>
              <a:rPr lang="ja-JP" altLang="en-US" sz="2200" cap="none" dirty="0">
                <a:solidFill>
                  <a:schemeClr val="tx1">
                    <a:lumMod val="95000"/>
                  </a:schemeClr>
                </a:solidFill>
              </a:rPr>
              <a:t>・データの扱い方やネットワークの構築について</a:t>
            </a:r>
            <a:endParaRPr lang="en-US" altLang="ja-JP" sz="2200" cap="none" dirty="0">
              <a:solidFill>
                <a:schemeClr val="tx1">
                  <a:lumMod val="95000"/>
                </a:schemeClr>
              </a:solidFill>
            </a:endParaRPr>
          </a:p>
          <a:p>
            <a:pPr marL="0" indent="0">
              <a:buNone/>
            </a:pPr>
            <a:r>
              <a:rPr lang="en-US" altLang="ja-JP" sz="2200" cap="none" dirty="0">
                <a:solidFill>
                  <a:schemeClr val="tx1">
                    <a:lumMod val="95000"/>
                  </a:schemeClr>
                </a:solidFill>
              </a:rPr>
              <a:t>	    </a:t>
            </a:r>
            <a:r>
              <a:rPr lang="ja-JP" altLang="en-US" sz="2200" cap="none" dirty="0">
                <a:solidFill>
                  <a:schemeClr val="tx1">
                    <a:lumMod val="95000"/>
                  </a:schemeClr>
                </a:solidFill>
              </a:rPr>
              <a:t>　更なる工夫が必要</a:t>
            </a:r>
            <a:endParaRPr lang="en-US" altLang="ja-JP" sz="22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035161"/>
            <a:ext cx="7940566" cy="1384995"/>
          </a:xfrm>
          <a:prstGeom prst="rect">
            <a:avLst/>
          </a:prstGeom>
          <a:noFill/>
        </p:spPr>
        <p:txBody>
          <a:bodyPr wrap="square" rtlCol="0">
            <a:spAutoFit/>
          </a:bodyPr>
          <a:lstStyle/>
          <a:p>
            <a:pPr algn="l"/>
            <a:r>
              <a:rPr kumimoji="1" lang="ja-JP" altLang="en-US" sz="2400" dirty="0"/>
              <a:t>・</a:t>
            </a:r>
            <a:r>
              <a:rPr lang="ja-JP" altLang="en-US" sz="2400" b="0" i="0" u="none" strike="noStrike" baseline="0" dirty="0">
                <a:latin typeface="HaranoAjiMincho-Regular-Identity-H"/>
              </a:rPr>
              <a:t>セリフベクトルとコマベクトルの結合方法の最適化</a:t>
            </a:r>
            <a:br>
              <a:rPr lang="en-US" altLang="ja-JP" sz="2400" b="0" i="0" u="none" strike="noStrike" baseline="0" dirty="0">
                <a:latin typeface="HaranoAjiMincho-Regular-Identity-H"/>
              </a:rPr>
            </a:br>
            <a:r>
              <a:rPr lang="en-US" altLang="ja-JP" sz="1200" b="0" i="0" u="none" strike="noStrike" baseline="0" dirty="0">
                <a:latin typeface="HaranoAjiMincho-Regular-Identity-H"/>
              </a:rPr>
              <a:t>	</a:t>
            </a:r>
            <a:br>
              <a:rPr lang="en-US" altLang="ja-JP" sz="2400" dirty="0">
                <a:latin typeface="HaranoAjiMincho-Regular-Identity-H"/>
              </a:rPr>
            </a:br>
            <a:r>
              <a:rPr lang="en-US" altLang="ja-JP" sz="2400" dirty="0">
                <a:latin typeface="HaranoAjiMincho-Regular-Identity-H"/>
              </a:rPr>
              <a:t>		</a:t>
            </a:r>
            <a:r>
              <a:rPr lang="ja-JP" altLang="en-US" sz="2400" cap="none" dirty="0">
                <a:solidFill>
                  <a:schemeClr val="tx1">
                    <a:lumMod val="95000"/>
                  </a:schemeClr>
                </a:solidFill>
              </a:rPr>
              <a:t>⇒ </a:t>
            </a:r>
            <a:r>
              <a:rPr lang="en-US" altLang="ja-JP" sz="2400" cap="none" dirty="0">
                <a:solidFill>
                  <a:schemeClr val="tx1">
                    <a:lumMod val="95000"/>
                  </a:schemeClr>
                </a:solidFill>
              </a:rPr>
              <a:t>Neutral Architecture Search (NAS) </a:t>
            </a:r>
            <a:r>
              <a:rPr lang="ja-JP" altLang="en-US" sz="2400" cap="none" dirty="0">
                <a:solidFill>
                  <a:schemeClr val="tx1">
                    <a:lumMod val="95000"/>
                  </a:schemeClr>
                </a:solidFill>
              </a:rPr>
              <a:t>で探索</a:t>
            </a:r>
            <a:endParaRPr lang="en-US" altLang="ja-JP" sz="2400" b="0" i="0" u="none" strike="noStrike" baseline="0" dirty="0">
              <a:latin typeface="HaranoAjiMincho-Regular-Identity-H"/>
            </a:endParaRPr>
          </a:p>
          <a:p>
            <a:pPr algn="l"/>
            <a:r>
              <a:rPr kumimoji="1" lang="en-US" altLang="ja-JP" sz="2400" dirty="0">
                <a:solidFill>
                  <a:schemeClr val="tx1">
                    <a:lumMod val="95000"/>
                  </a:schemeClr>
                </a:solidFill>
                <a:latin typeface="HaranoAjiMincho-Regular-Identity-H"/>
              </a:rPr>
              <a:t>		</a:t>
            </a:r>
            <a:endParaRPr kumimoji="1" lang="en-US" altLang="ja-JP" sz="2800" dirty="0">
              <a:solidFill>
                <a:schemeClr val="tx1">
                  <a:lumMod val="95000"/>
                </a:schemeClr>
              </a:solidFill>
            </a:endParaRPr>
          </a:p>
        </p:txBody>
      </p:sp>
      <p:grpSp>
        <p:nvGrpSpPr>
          <p:cNvPr id="66" name="グループ化 65">
            <a:extLst>
              <a:ext uri="{FF2B5EF4-FFF2-40B4-BE49-F238E27FC236}">
                <a16:creationId xmlns:a16="http://schemas.microsoft.com/office/drawing/2014/main" id="{F89F516E-E51C-42C2-8EEA-62B097220138}"/>
              </a:ext>
            </a:extLst>
          </p:cNvPr>
          <p:cNvGrpSpPr/>
          <p:nvPr/>
        </p:nvGrpSpPr>
        <p:grpSpPr>
          <a:xfrm>
            <a:off x="1168184" y="3437845"/>
            <a:ext cx="7316319" cy="2980276"/>
            <a:chOff x="1536295" y="3563109"/>
            <a:chExt cx="6069029" cy="2472197"/>
          </a:xfrm>
        </p:grpSpPr>
        <p:grpSp>
          <p:nvGrpSpPr>
            <p:cNvPr id="64" name="グループ化 63">
              <a:extLst>
                <a:ext uri="{FF2B5EF4-FFF2-40B4-BE49-F238E27FC236}">
                  <a16:creationId xmlns:a16="http://schemas.microsoft.com/office/drawing/2014/main" id="{E2F57711-54B7-4E17-B3B7-40E7CDD9AD77}"/>
                </a:ext>
              </a:extLst>
            </p:cNvPr>
            <p:cNvGrpSpPr/>
            <p:nvPr/>
          </p:nvGrpSpPr>
          <p:grpSpPr>
            <a:xfrm>
              <a:off x="1536295" y="3563109"/>
              <a:ext cx="6069029" cy="2472197"/>
              <a:chOff x="1791829" y="3528553"/>
              <a:chExt cx="6069029" cy="2472197"/>
            </a:xfrm>
          </p:grpSpPr>
          <p:grpSp>
            <p:nvGrpSpPr>
              <p:cNvPr id="62" name="グループ化 61">
                <a:extLst>
                  <a:ext uri="{FF2B5EF4-FFF2-40B4-BE49-F238E27FC236}">
                    <a16:creationId xmlns:a16="http://schemas.microsoft.com/office/drawing/2014/main" id="{41E11CAE-BBA8-47E0-9A90-2A483D0F084E}"/>
                  </a:ext>
                </a:extLst>
              </p:cNvPr>
              <p:cNvGrpSpPr/>
              <p:nvPr/>
            </p:nvGrpSpPr>
            <p:grpSpPr>
              <a:xfrm>
                <a:off x="1791829" y="3528553"/>
                <a:ext cx="6069029" cy="2472197"/>
                <a:chOff x="1972535" y="3894860"/>
                <a:chExt cx="6069029" cy="2472197"/>
              </a:xfrm>
            </p:grpSpPr>
            <p:grpSp>
              <p:nvGrpSpPr>
                <p:cNvPr id="35" name="グループ化 34">
                  <a:extLst>
                    <a:ext uri="{FF2B5EF4-FFF2-40B4-BE49-F238E27FC236}">
                      <a16:creationId xmlns:a16="http://schemas.microsoft.com/office/drawing/2014/main" id="{9705282B-3E3E-42D7-AB99-A91A56F3F3FB}"/>
                    </a:ext>
                  </a:extLst>
                </p:cNvPr>
                <p:cNvGrpSpPr/>
                <p:nvPr/>
              </p:nvGrpSpPr>
              <p:grpSpPr>
                <a:xfrm>
                  <a:off x="1972535" y="3894860"/>
                  <a:ext cx="6069029" cy="2472197"/>
                  <a:chOff x="1972535" y="3894860"/>
                  <a:chExt cx="6069029" cy="2472197"/>
                </a:xfrm>
              </p:grpSpPr>
              <p:grpSp>
                <p:nvGrpSpPr>
                  <p:cNvPr id="36" name="グループ化 35">
                    <a:extLst>
                      <a:ext uri="{FF2B5EF4-FFF2-40B4-BE49-F238E27FC236}">
                        <a16:creationId xmlns:a16="http://schemas.microsoft.com/office/drawing/2014/main" id="{BF3CA3F9-9046-47FB-9220-8EBCED979DDF}"/>
                      </a:ext>
                    </a:extLst>
                  </p:cNvPr>
                  <p:cNvGrpSpPr/>
                  <p:nvPr/>
                </p:nvGrpSpPr>
                <p:grpSpPr>
                  <a:xfrm>
                    <a:off x="1972535" y="4322486"/>
                    <a:ext cx="6069029" cy="2044571"/>
                    <a:chOff x="1902901" y="3816322"/>
                    <a:chExt cx="6069029" cy="2044571"/>
                  </a:xfrm>
                </p:grpSpPr>
                <p:sp>
                  <p:nvSpPr>
                    <p:cNvPr id="41" name="楕円 40">
                      <a:extLst>
                        <a:ext uri="{FF2B5EF4-FFF2-40B4-BE49-F238E27FC236}">
                          <a16:creationId xmlns:a16="http://schemas.microsoft.com/office/drawing/2014/main" id="{02099490-807D-4B65-AA27-AAE82A4A3558}"/>
                        </a:ext>
                      </a:extLst>
                    </p:cNvPr>
                    <p:cNvSpPr/>
                    <p:nvPr/>
                  </p:nvSpPr>
                  <p:spPr>
                    <a:xfrm>
                      <a:off x="3419847" y="3911847"/>
                      <a:ext cx="404955" cy="40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t>
                      </a:r>
                      <a:endParaRPr kumimoji="1" lang="ja-JP" altLang="en-US" sz="3200" b="1" dirty="0"/>
                    </a:p>
                  </p:txBody>
                </p:sp>
                <p:cxnSp>
                  <p:nvCxnSpPr>
                    <p:cNvPr id="43" name="直線矢印コネクタ 42">
                      <a:extLst>
                        <a:ext uri="{FF2B5EF4-FFF2-40B4-BE49-F238E27FC236}">
                          <a16:creationId xmlns:a16="http://schemas.microsoft.com/office/drawing/2014/main" id="{2ED69421-9E90-4C56-A93E-86CE32A55171}"/>
                        </a:ext>
                      </a:extLst>
                    </p:cNvPr>
                    <p:cNvCxnSpPr>
                      <a:cxnSpLocks/>
                    </p:cNvCxnSpPr>
                    <p:nvPr/>
                  </p:nvCxnSpPr>
                  <p:spPr>
                    <a:xfrm>
                      <a:off x="6132646" y="4114801"/>
                      <a:ext cx="426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四角形: 角を丸くする 43">
                      <a:extLst>
                        <a:ext uri="{FF2B5EF4-FFF2-40B4-BE49-F238E27FC236}">
                          <a16:creationId xmlns:a16="http://schemas.microsoft.com/office/drawing/2014/main" id="{26255E69-E054-41C5-A607-B0189E1C3B24}"/>
                        </a:ext>
                      </a:extLst>
                    </p:cNvPr>
                    <p:cNvSpPr/>
                    <p:nvPr/>
                  </p:nvSpPr>
                  <p:spPr>
                    <a:xfrm>
                      <a:off x="6565342" y="3870472"/>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47" name="コネクタ: カギ線 45">
                      <a:extLst>
                        <a:ext uri="{FF2B5EF4-FFF2-40B4-BE49-F238E27FC236}">
                          <a16:creationId xmlns:a16="http://schemas.microsoft.com/office/drawing/2014/main" id="{330731A3-C191-4CD3-A2D6-6DAFE082E5C7}"/>
                        </a:ext>
                      </a:extLst>
                    </p:cNvPr>
                    <p:cNvCxnSpPr>
                      <a:cxnSpLocks/>
                    </p:cNvCxnSpPr>
                    <p:nvPr/>
                  </p:nvCxnSpPr>
                  <p:spPr>
                    <a:xfrm flipV="1">
                      <a:off x="3619635" y="4317758"/>
                      <a:ext cx="0" cy="553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25320AC2-BF44-4501-913B-E15422CE693D}"/>
                        </a:ext>
                      </a:extLst>
                    </p:cNvPr>
                    <p:cNvSpPr/>
                    <p:nvPr/>
                  </p:nvSpPr>
                  <p:spPr>
                    <a:xfrm>
                      <a:off x="2103266" y="3816322"/>
                      <a:ext cx="90778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t>セリフ</a:t>
                      </a:r>
                      <a:endParaRPr kumimoji="1" lang="en-US" altLang="ja-JP" sz="1400" b="1" dirty="0"/>
                    </a:p>
                    <a:p>
                      <a:pPr algn="ctr"/>
                      <a:r>
                        <a:rPr kumimoji="1" lang="ja-JP" altLang="en-US" sz="1400" b="1" dirty="0"/>
                        <a:t>ベクトル</a:t>
                      </a:r>
                    </a:p>
                  </p:txBody>
                </p:sp>
                <p:sp>
                  <p:nvSpPr>
                    <p:cNvPr id="52" name="正方形/長方形 51">
                      <a:extLst>
                        <a:ext uri="{FF2B5EF4-FFF2-40B4-BE49-F238E27FC236}">
                          <a16:creationId xmlns:a16="http://schemas.microsoft.com/office/drawing/2014/main" id="{D85C9E91-7562-4458-88A9-58BBF57C30F0}"/>
                        </a:ext>
                      </a:extLst>
                    </p:cNvPr>
                    <p:cNvSpPr/>
                    <p:nvPr/>
                  </p:nvSpPr>
                  <p:spPr>
                    <a:xfrm>
                      <a:off x="2121978" y="4870763"/>
                      <a:ext cx="195587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cxnSp>
                  <p:nvCxnSpPr>
                    <p:cNvPr id="53" name="直線矢印コネクタ 52">
                      <a:extLst>
                        <a:ext uri="{FF2B5EF4-FFF2-40B4-BE49-F238E27FC236}">
                          <a16:creationId xmlns:a16="http://schemas.microsoft.com/office/drawing/2014/main" id="{38211A85-916B-451E-9799-C62A764781F1}"/>
                        </a:ext>
                      </a:extLst>
                    </p:cNvPr>
                    <p:cNvCxnSpPr>
                      <a:cxnSpLocks/>
                      <a:stCxn id="51" idx="3"/>
                      <a:endCxn id="41" idx="2"/>
                    </p:cNvCxnSpPr>
                    <p:nvPr/>
                  </p:nvCxnSpPr>
                  <p:spPr>
                    <a:xfrm>
                      <a:off x="3011052" y="4114801"/>
                      <a:ext cx="4087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AD9F8B89-3846-46B8-BF2B-492019D62A0B}"/>
                        </a:ext>
                      </a:extLst>
                    </p:cNvPr>
                    <p:cNvCxnSpPr>
                      <a:cxnSpLocks/>
                      <a:stCxn id="41" idx="6"/>
                    </p:cNvCxnSpPr>
                    <p:nvPr/>
                  </p:nvCxnSpPr>
                  <p:spPr>
                    <a:xfrm flipV="1">
                      <a:off x="3824802" y="4114801"/>
                      <a:ext cx="3190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66E2BB12-C2D4-4E90-94A5-F239C5FA44F9}"/>
                        </a:ext>
                      </a:extLst>
                    </p:cNvPr>
                    <p:cNvCxnSpPr>
                      <a:cxnSpLocks/>
                      <a:stCxn id="44" idx="3"/>
                    </p:cNvCxnSpPr>
                    <p:nvPr/>
                  </p:nvCxnSpPr>
                  <p:spPr>
                    <a:xfrm>
                      <a:off x="7584065" y="4114799"/>
                      <a:ext cx="387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95AB10EC-2516-4A0B-BD56-5C04400BCF8E}"/>
                        </a:ext>
                      </a:extLst>
                    </p:cNvPr>
                    <p:cNvSpPr txBox="1"/>
                    <p:nvPr/>
                  </p:nvSpPr>
                  <p:spPr>
                    <a:xfrm>
                      <a:off x="1902901" y="4366268"/>
                      <a:ext cx="1308515" cy="369332"/>
                    </a:xfrm>
                    <a:prstGeom prst="rect">
                      <a:avLst/>
                    </a:prstGeom>
                    <a:noFill/>
                  </p:spPr>
                  <p:txBody>
                    <a:bodyPr wrap="square" rtlCol="0">
                      <a:spAutoFit/>
                    </a:bodyPr>
                    <a:lstStyle/>
                    <a:p>
                      <a:pPr algn="ctr"/>
                      <a:r>
                        <a:rPr kumimoji="1" lang="en-US" altLang="ja-JP" b="1" dirty="0"/>
                        <a:t>768 </a:t>
                      </a:r>
                      <a:r>
                        <a:rPr kumimoji="1" lang="ja-JP" altLang="en-US" b="1" dirty="0"/>
                        <a:t>次元</a:t>
                      </a:r>
                    </a:p>
                  </p:txBody>
                </p:sp>
                <p:sp>
                  <p:nvSpPr>
                    <p:cNvPr id="58" name="テキスト ボックス 57">
                      <a:extLst>
                        <a:ext uri="{FF2B5EF4-FFF2-40B4-BE49-F238E27FC236}">
                          <a16:creationId xmlns:a16="http://schemas.microsoft.com/office/drawing/2014/main" id="{114FC69E-9D4E-4A5A-92D7-989D0D8FA58D}"/>
                        </a:ext>
                      </a:extLst>
                    </p:cNvPr>
                    <p:cNvSpPr txBox="1"/>
                    <p:nvPr/>
                  </p:nvSpPr>
                  <p:spPr>
                    <a:xfrm>
                      <a:off x="2445656" y="5491561"/>
                      <a:ext cx="1308515" cy="369332"/>
                    </a:xfrm>
                    <a:prstGeom prst="rect">
                      <a:avLst/>
                    </a:prstGeom>
                    <a:noFill/>
                  </p:spPr>
                  <p:txBody>
                    <a:bodyPr wrap="square" rtlCol="0">
                      <a:spAutoFit/>
                    </a:bodyPr>
                    <a:lstStyle/>
                    <a:p>
                      <a:pPr algn="ctr"/>
                      <a:r>
                        <a:rPr kumimoji="1" lang="en-US" altLang="ja-JP" b="1" dirty="0"/>
                        <a:t>4096 </a:t>
                      </a:r>
                      <a:r>
                        <a:rPr kumimoji="1" lang="ja-JP" altLang="en-US" b="1" dirty="0"/>
                        <a:t>次元</a:t>
                      </a:r>
                    </a:p>
                  </p:txBody>
                </p:sp>
              </p:grpSp>
              <p:sp>
                <p:nvSpPr>
                  <p:cNvPr id="38" name="テキスト ボックス 37">
                    <a:extLst>
                      <a:ext uri="{FF2B5EF4-FFF2-40B4-BE49-F238E27FC236}">
                        <a16:creationId xmlns:a16="http://schemas.microsoft.com/office/drawing/2014/main" id="{8C1FFA2D-0F15-4FB1-9CFC-E92CA1F64C64}"/>
                      </a:ext>
                    </a:extLst>
                  </p:cNvPr>
                  <p:cNvSpPr txBox="1"/>
                  <p:nvPr/>
                </p:nvSpPr>
                <p:spPr>
                  <a:xfrm>
                    <a:off x="2725554" y="3894860"/>
                    <a:ext cx="1927429" cy="331899"/>
                  </a:xfrm>
                  <a:prstGeom prst="rect">
                    <a:avLst/>
                  </a:prstGeom>
                  <a:noFill/>
                </p:spPr>
                <p:txBody>
                  <a:bodyPr wrap="square" rtlCol="0">
                    <a:spAutoFit/>
                  </a:bodyPr>
                  <a:lstStyle/>
                  <a:p>
                    <a:pPr algn="ctr"/>
                    <a:r>
                      <a:rPr kumimoji="1" lang="ja-JP" altLang="en-US" sz="2000" dirty="0"/>
                      <a:t>構造の最適化</a:t>
                    </a:r>
                  </a:p>
                </p:txBody>
              </p:sp>
            </p:grpSp>
            <p:sp>
              <p:nvSpPr>
                <p:cNvPr id="3" name="正方形/長方形 2">
                  <a:extLst>
                    <a:ext uri="{FF2B5EF4-FFF2-40B4-BE49-F238E27FC236}">
                      <a16:creationId xmlns:a16="http://schemas.microsoft.com/office/drawing/2014/main" id="{BE11341D-E64D-4541-848E-06EB9975C291}"/>
                    </a:ext>
                  </a:extLst>
                </p:cNvPr>
                <p:cNvSpPr/>
                <p:nvPr/>
              </p:nvSpPr>
              <p:spPr>
                <a:xfrm>
                  <a:off x="4219341" y="4313326"/>
                  <a:ext cx="2010486" cy="6152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結合ベクトル</a:t>
                  </a:r>
                </a:p>
              </p:txBody>
            </p:sp>
          </p:grpSp>
          <p:sp>
            <p:nvSpPr>
              <p:cNvPr id="63" name="正方形/長方形 62">
                <a:extLst>
                  <a:ext uri="{FF2B5EF4-FFF2-40B4-BE49-F238E27FC236}">
                    <a16:creationId xmlns:a16="http://schemas.microsoft.com/office/drawing/2014/main" id="{FAE4128C-B2F9-4591-9790-A37235AFB15C}"/>
                  </a:ext>
                </a:extLst>
              </p:cNvPr>
              <p:cNvSpPr/>
              <p:nvPr/>
            </p:nvSpPr>
            <p:spPr>
              <a:xfrm>
                <a:off x="3138444" y="3900932"/>
                <a:ext cx="720000" cy="720000"/>
              </a:xfrm>
              <a:prstGeom prst="rect">
                <a:avLst/>
              </a:prstGeom>
              <a:solidFill>
                <a:schemeClr val="dk1">
                  <a:alpha val="54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65" name="テキスト ボックス 64">
              <a:extLst>
                <a:ext uri="{FF2B5EF4-FFF2-40B4-BE49-F238E27FC236}">
                  <a16:creationId xmlns:a16="http://schemas.microsoft.com/office/drawing/2014/main" id="{22B94905-EB61-47B4-9BB5-D28C175979A3}"/>
                </a:ext>
              </a:extLst>
            </p:cNvPr>
            <p:cNvSpPr txBox="1"/>
            <p:nvPr/>
          </p:nvSpPr>
          <p:spPr>
            <a:xfrm>
              <a:off x="4134086" y="4540681"/>
              <a:ext cx="1308515" cy="369332"/>
            </a:xfrm>
            <a:prstGeom prst="rect">
              <a:avLst/>
            </a:prstGeom>
            <a:noFill/>
          </p:spPr>
          <p:txBody>
            <a:bodyPr wrap="square" rtlCol="0">
              <a:spAutoFit/>
            </a:bodyPr>
            <a:lstStyle/>
            <a:p>
              <a:pPr algn="ctr"/>
              <a:r>
                <a:rPr kumimoji="1" lang="en-US" altLang="ja-JP" b="1" dirty="0"/>
                <a:t>n </a:t>
              </a:r>
              <a:r>
                <a:rPr kumimoji="1" lang="ja-JP" altLang="en-US" b="1" dirty="0"/>
                <a:t>次元</a:t>
              </a:r>
            </a:p>
          </p:txBody>
        </p:sp>
      </p:grpSp>
    </p:spTree>
    <p:extLst>
      <p:ext uri="{BB962C8B-B14F-4D97-AF65-F5344CB8AC3E}">
        <p14:creationId xmlns:p14="http://schemas.microsoft.com/office/powerpoint/2010/main" val="1255242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pic>
        <p:nvPicPr>
          <p:cNvPr id="3" name="図 2">
            <a:extLst>
              <a:ext uri="{FF2B5EF4-FFF2-40B4-BE49-F238E27FC236}">
                <a16:creationId xmlns:a16="http://schemas.microsoft.com/office/drawing/2014/main" id="{60A2BE4C-6569-469D-949B-91EE58509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8540" y="3910540"/>
            <a:ext cx="3093027" cy="2090210"/>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959094"/>
            <a:ext cx="7940566" cy="4508927"/>
          </a:xfrm>
          <a:prstGeom prst="rect">
            <a:avLst/>
          </a:prstGeom>
          <a:noFill/>
        </p:spPr>
        <p:txBody>
          <a:bodyPr wrap="square" rtlCol="0">
            <a:spAutoFit/>
          </a:bodyPr>
          <a:lstStyle/>
          <a:p>
            <a:r>
              <a:rPr kumimoji="1" lang="ja-JP" altLang="en-US" sz="2000" dirty="0"/>
              <a:t>・</a:t>
            </a:r>
            <a:r>
              <a:rPr kumimoji="1" lang="ja-JP" altLang="en-US" sz="2400" dirty="0">
                <a:solidFill>
                  <a:schemeClr val="tx1">
                    <a:lumMod val="95000"/>
                  </a:schemeClr>
                </a:solidFill>
              </a:rPr>
              <a:t>データセットの問題</a:t>
            </a:r>
            <a:endParaRPr kumimoji="1" lang="en-US" altLang="ja-JP" sz="2400" dirty="0">
              <a:solidFill>
                <a:schemeClr val="tx1">
                  <a:lumMod val="95000"/>
                </a:schemeClr>
              </a:solidFill>
            </a:endParaRPr>
          </a:p>
          <a:p>
            <a:pPr lvl="1"/>
            <a:endParaRPr lang="en-US" altLang="ja-JP" sz="2000" dirty="0"/>
          </a:p>
          <a:p>
            <a:pPr lvl="1"/>
            <a:r>
              <a:rPr lang="en-US" altLang="ja-JP" sz="2400" dirty="0"/>
              <a:t>1. </a:t>
            </a:r>
            <a:r>
              <a:rPr lang="ja-JP" altLang="en-US" sz="2400" dirty="0"/>
              <a:t>データ数の少なさ</a:t>
            </a:r>
            <a:endParaRPr lang="en-US" altLang="ja-JP" sz="2000" dirty="0"/>
          </a:p>
          <a:p>
            <a:pPr lvl="1"/>
            <a:endParaRPr lang="en-US" altLang="ja-JP" sz="1100" dirty="0"/>
          </a:p>
          <a:p>
            <a:pPr lvl="1"/>
            <a:r>
              <a:rPr lang="en-US" altLang="ja-JP" sz="2400" dirty="0"/>
              <a:t>2. </a:t>
            </a:r>
            <a:r>
              <a:rPr lang="ja-JP" altLang="en-US" sz="2400" dirty="0"/>
              <a:t>アノテーション不備 </a:t>
            </a:r>
            <a:r>
              <a:rPr lang="en-US" altLang="ja-JP" sz="2400" dirty="0"/>
              <a:t>(UNK </a:t>
            </a:r>
            <a:r>
              <a:rPr lang="ja-JP" altLang="en-US" sz="2400" dirty="0"/>
              <a:t>ラベル</a:t>
            </a:r>
            <a:r>
              <a:rPr lang="en-US" altLang="ja-JP" sz="2400" dirty="0"/>
              <a:t>)</a:t>
            </a:r>
          </a:p>
          <a:p>
            <a:pPr lvl="1"/>
            <a:endParaRPr lang="en-US" altLang="ja-JP" sz="2400" dirty="0"/>
          </a:p>
          <a:p>
            <a:pPr lvl="1"/>
            <a:endParaRPr lang="en-US" altLang="ja-JP" sz="2400" dirty="0"/>
          </a:p>
          <a:p>
            <a:pPr lvl="1"/>
            <a:r>
              <a:rPr lang="en-US" altLang="ja-JP" sz="2400" dirty="0"/>
              <a:t>[</a:t>
            </a:r>
            <a:r>
              <a:rPr lang="ja-JP" altLang="en-US" sz="2400" dirty="0"/>
              <a:t>解決策</a:t>
            </a:r>
            <a:r>
              <a:rPr lang="en-US" altLang="ja-JP" sz="2400" dirty="0"/>
              <a:t>]</a:t>
            </a:r>
          </a:p>
          <a:p>
            <a:pPr lvl="1"/>
            <a:r>
              <a:rPr lang="ja-JP" altLang="en-US" sz="2400" dirty="0"/>
              <a:t>・</a:t>
            </a:r>
            <a:r>
              <a:rPr lang="en-US" altLang="ja-JP" sz="2400" dirty="0"/>
              <a:t>Manga109 </a:t>
            </a:r>
            <a:r>
              <a:rPr lang="ja-JP" altLang="en-US" sz="2400" dirty="0"/>
              <a:t>やその他データセットを併用した</a:t>
            </a:r>
          </a:p>
          <a:p>
            <a:pPr lvl="1"/>
            <a:r>
              <a:rPr lang="ja-JP" altLang="en-US" sz="2400" dirty="0"/>
              <a:t>    半教師あり学習 </a:t>
            </a:r>
            <a:endParaRPr lang="en-US" altLang="ja-JP" sz="2400" dirty="0"/>
          </a:p>
          <a:p>
            <a:pPr lvl="1"/>
            <a:endParaRPr lang="en-US" altLang="ja-JP" sz="1200" dirty="0"/>
          </a:p>
          <a:p>
            <a:pPr lvl="1"/>
            <a:r>
              <a:rPr lang="ja-JP" altLang="en-US" sz="2400" dirty="0"/>
              <a:t>・人手によるデータセット拡張</a:t>
            </a:r>
            <a:endParaRPr lang="en-US" altLang="ja-JP" sz="2400" dirty="0"/>
          </a:p>
          <a:p>
            <a:pPr lvl="1"/>
            <a:endParaRPr lang="en-US" altLang="ja-JP" sz="2400" dirty="0"/>
          </a:p>
        </p:txBody>
      </p:sp>
      <p:sp>
        <p:nvSpPr>
          <p:cNvPr id="6" name="矢印: 下 5">
            <a:extLst>
              <a:ext uri="{FF2B5EF4-FFF2-40B4-BE49-F238E27FC236}">
                <a16:creationId xmlns:a16="http://schemas.microsoft.com/office/drawing/2014/main" id="{593CCAE8-2050-4641-A0A2-E97B4CFEE2E5}"/>
              </a:ext>
            </a:extLst>
          </p:cNvPr>
          <p:cNvSpPr/>
          <p:nvPr/>
        </p:nvSpPr>
        <p:spPr>
          <a:xfrm>
            <a:off x="4358159" y="3808683"/>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1504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41</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42</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43</a:t>
            </a:fld>
            <a:endParaRPr kumimoji="1" lang="ja-JP" altLang="en-US" dirty="0"/>
          </a:p>
        </p:txBody>
      </p:sp>
      <p:pic>
        <p:nvPicPr>
          <p:cNvPr id="3" name="図 2">
            <a:extLst>
              <a:ext uri="{FF2B5EF4-FFF2-40B4-BE49-F238E27FC236}">
                <a16:creationId xmlns:a16="http://schemas.microsoft.com/office/drawing/2014/main" id="{0128AA5D-CDA7-484D-BA9B-99128B8D3BB7}"/>
              </a:ext>
            </a:extLst>
          </p:cNvPr>
          <p:cNvPicPr>
            <a:picLocks noChangeAspect="1"/>
          </p:cNvPicPr>
          <p:nvPr/>
        </p:nvPicPr>
        <p:blipFill rotWithShape="1">
          <a:blip r:embed="rId2"/>
          <a:srcRect b="50000"/>
          <a:stretch/>
        </p:blipFill>
        <p:spPr>
          <a:xfrm>
            <a:off x="760180" y="924856"/>
            <a:ext cx="7623639" cy="5008287"/>
          </a:xfrm>
          <a:prstGeom prst="rect">
            <a:avLst/>
          </a:prstGeom>
        </p:spPr>
      </p:pic>
    </p:spTree>
    <p:extLst>
      <p:ext uri="{BB962C8B-B14F-4D97-AF65-F5344CB8AC3E}">
        <p14:creationId xmlns:p14="http://schemas.microsoft.com/office/powerpoint/2010/main" val="860905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44</a:t>
            </a:fld>
            <a:endParaRPr kumimoji="1" lang="ja-JP" altLang="en-US" dirty="0"/>
          </a:p>
        </p:txBody>
      </p:sp>
      <p:pic>
        <p:nvPicPr>
          <p:cNvPr id="5" name="図 4" descr="グラフ, ヒストグラム&#10;&#10;自動的に生成された説明">
            <a:extLst>
              <a:ext uri="{FF2B5EF4-FFF2-40B4-BE49-F238E27FC236}">
                <a16:creationId xmlns:a16="http://schemas.microsoft.com/office/drawing/2014/main" id="{00F80EB2-D667-4A03-8665-9D505E040FF5}"/>
              </a:ext>
            </a:extLst>
          </p:cNvPr>
          <p:cNvPicPr>
            <a:picLocks noChangeAspect="1"/>
          </p:cNvPicPr>
          <p:nvPr/>
        </p:nvPicPr>
        <p:blipFill rotWithShape="1">
          <a:blip r:embed="rId2">
            <a:extLst>
              <a:ext uri="{28A0092B-C50C-407E-A947-70E740481C1C}">
                <a14:useLocalDpi xmlns:a14="http://schemas.microsoft.com/office/drawing/2010/main" val="0"/>
              </a:ext>
            </a:extLst>
          </a:blip>
          <a:srcRect t="11517" r="9419"/>
          <a:stretch/>
        </p:blipFill>
        <p:spPr>
          <a:xfrm>
            <a:off x="-1" y="0"/>
            <a:ext cx="7399481" cy="5421086"/>
          </a:xfrm>
          <a:prstGeom prst="rect">
            <a:avLst/>
          </a:prstGeom>
        </p:spPr>
      </p:pic>
      <p:graphicFrame>
        <p:nvGraphicFramePr>
          <p:cNvPr id="6" name="表 6">
            <a:extLst>
              <a:ext uri="{FF2B5EF4-FFF2-40B4-BE49-F238E27FC236}">
                <a16:creationId xmlns:a16="http://schemas.microsoft.com/office/drawing/2014/main" id="{B45DD8CB-5F69-493E-8FDA-E64EDCF64965}"/>
              </a:ext>
            </a:extLst>
          </p:cNvPr>
          <p:cNvGraphicFramePr>
            <a:graphicFrameLocks noGrp="1"/>
          </p:cNvGraphicFramePr>
          <p:nvPr>
            <p:extLst>
              <p:ext uri="{D42A27DB-BD31-4B8C-83A1-F6EECF244321}">
                <p14:modId xmlns:p14="http://schemas.microsoft.com/office/powerpoint/2010/main" val="4148841073"/>
              </p:ext>
            </p:extLst>
          </p:nvPr>
        </p:nvGraphicFramePr>
        <p:xfrm>
          <a:off x="425450" y="3622294"/>
          <a:ext cx="8293100" cy="239268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625808325"/>
                    </a:ext>
                  </a:extLst>
                </a:gridCol>
                <a:gridCol w="2755900">
                  <a:extLst>
                    <a:ext uri="{9D8B030D-6E8A-4147-A177-3AD203B41FA5}">
                      <a16:colId xmlns:a16="http://schemas.microsoft.com/office/drawing/2014/main" val="1901955711"/>
                    </a:ext>
                  </a:extLst>
                </a:gridCol>
                <a:gridCol w="1193800">
                  <a:extLst>
                    <a:ext uri="{9D8B030D-6E8A-4147-A177-3AD203B41FA5}">
                      <a16:colId xmlns:a16="http://schemas.microsoft.com/office/drawing/2014/main" val="2125306068"/>
                    </a:ext>
                  </a:extLst>
                </a:gridCol>
                <a:gridCol w="1752600">
                  <a:extLst>
                    <a:ext uri="{9D8B030D-6E8A-4147-A177-3AD203B41FA5}">
                      <a16:colId xmlns:a16="http://schemas.microsoft.com/office/drawing/2014/main" val="2542381678"/>
                    </a:ext>
                  </a:extLst>
                </a:gridCol>
              </a:tblGrid>
              <a:tr h="370840">
                <a:tc>
                  <a:txBody>
                    <a:bodyPr/>
                    <a:lstStyle/>
                    <a:p>
                      <a:pPr algn="ctr"/>
                      <a:r>
                        <a:rPr kumimoji="1" lang="ja-JP" altLang="en-US" dirty="0"/>
                        <a:t>オリジナル</a:t>
                      </a:r>
                    </a:p>
                  </a:txBody>
                  <a:tcPr/>
                </a:tc>
                <a:tc>
                  <a:txBody>
                    <a:bodyPr/>
                    <a:lstStyle/>
                    <a:p>
                      <a:pPr algn="ctr"/>
                      <a:r>
                        <a:rPr kumimoji="1" lang="ja-JP" altLang="en-US" dirty="0"/>
                        <a:t>拡張後のセリフ</a:t>
                      </a:r>
                    </a:p>
                  </a:txBody>
                  <a:tcPr/>
                </a:tc>
                <a:tc>
                  <a:txBody>
                    <a:bodyPr/>
                    <a:lstStyle/>
                    <a:p>
                      <a:pPr algn="ctr"/>
                      <a:r>
                        <a:rPr kumimoji="1" lang="ja-JP" altLang="en-US" dirty="0"/>
                        <a:t>京大 </a:t>
                      </a:r>
                      <a:r>
                        <a:rPr kumimoji="1" lang="en-US" altLang="ja-JP" dirty="0"/>
                        <a:t>BERT</a:t>
                      </a:r>
                      <a:endParaRPr kumimoji="1" lang="ja-JP" altLang="en-US" dirty="0"/>
                    </a:p>
                  </a:txBody>
                  <a:tcPr/>
                </a:tc>
                <a:tc>
                  <a:txBody>
                    <a:bodyPr/>
                    <a:lstStyle/>
                    <a:p>
                      <a:pPr algn="ctr"/>
                      <a:r>
                        <a:rPr kumimoji="1" lang="en-US" altLang="ja-JP" dirty="0" err="1"/>
                        <a:t>hottoSNS</a:t>
                      </a:r>
                      <a:r>
                        <a:rPr kumimoji="1" lang="en-US" altLang="ja-JP" dirty="0"/>
                        <a:t>-BERT</a:t>
                      </a:r>
                      <a:endParaRPr kumimoji="1" lang="ja-JP" altLang="en-US" dirty="0"/>
                    </a:p>
                  </a:txBody>
                  <a:tcPr/>
                </a:tc>
                <a:extLst>
                  <a:ext uri="{0D108BD9-81ED-4DB2-BD59-A6C34878D82A}">
                    <a16:rowId xmlns:a16="http://schemas.microsoft.com/office/drawing/2014/main" val="1850230584"/>
                  </a:ext>
                </a:extLst>
              </a:tr>
              <a:tr h="370840">
                <a:tc>
                  <a:txBody>
                    <a:bodyPr/>
                    <a:lstStyle/>
                    <a:p>
                      <a:r>
                        <a:rPr kumimoji="1" lang="ja-JP" altLang="en-US" sz="1800" dirty="0"/>
                        <a:t>去年は私が着たやつ</a:t>
                      </a:r>
                    </a:p>
                  </a:txBody>
                  <a:tcPr/>
                </a:tc>
                <a:tc>
                  <a:txBody>
                    <a:bodyPr/>
                    <a:lstStyle/>
                    <a:p>
                      <a:r>
                        <a:rPr kumimoji="1" lang="ja-JP" altLang="en-US" dirty="0"/>
                        <a:t>去年は私が着た若者</a:t>
                      </a:r>
                    </a:p>
                  </a:txBody>
                  <a:tcPr/>
                </a:tc>
                <a:tc>
                  <a:txBody>
                    <a:bodyPr/>
                    <a:lstStyle/>
                    <a:p>
                      <a:pPr algn="ctr"/>
                      <a:r>
                        <a:rPr kumimoji="1" lang="en-US" altLang="ja-JP" dirty="0"/>
                        <a:t>0.97</a:t>
                      </a:r>
                      <a:endParaRPr kumimoji="1" lang="ja-JP" altLang="en-US" dirty="0"/>
                    </a:p>
                  </a:txBody>
                  <a:tcPr/>
                </a:tc>
                <a:tc>
                  <a:txBody>
                    <a:bodyPr/>
                    <a:lstStyle/>
                    <a:p>
                      <a:pPr algn="ctr"/>
                      <a:r>
                        <a:rPr kumimoji="1" lang="en-US" altLang="ja-JP" dirty="0"/>
                        <a:t>-0.19</a:t>
                      </a:r>
                      <a:endParaRPr kumimoji="1" lang="ja-JP" altLang="en-US" dirty="0"/>
                    </a:p>
                  </a:txBody>
                  <a:tcPr/>
                </a:tc>
                <a:extLst>
                  <a:ext uri="{0D108BD9-81ED-4DB2-BD59-A6C34878D82A}">
                    <a16:rowId xmlns:a16="http://schemas.microsoft.com/office/drawing/2014/main" val="2919968567"/>
                  </a:ext>
                </a:extLst>
              </a:tr>
              <a:tr h="370840">
                <a:tc>
                  <a:txBody>
                    <a:bodyPr/>
                    <a:lstStyle/>
                    <a:p>
                      <a:r>
                        <a:rPr kumimoji="1" lang="ja-JP" altLang="en-US" dirty="0"/>
                        <a:t>そうですか</a:t>
                      </a:r>
                    </a:p>
                  </a:txBody>
                  <a:tcPr/>
                </a:tc>
                <a:tc>
                  <a:txBody>
                    <a:bodyPr/>
                    <a:lstStyle/>
                    <a:p>
                      <a:r>
                        <a:rPr kumimoji="1" lang="ja-JP" altLang="en-US" dirty="0"/>
                        <a:t>正しくですか</a:t>
                      </a:r>
                    </a:p>
                  </a:txBody>
                  <a:tcPr/>
                </a:tc>
                <a:tc>
                  <a:txBody>
                    <a:bodyPr/>
                    <a:lstStyle/>
                    <a:p>
                      <a:pPr algn="ctr"/>
                      <a:r>
                        <a:rPr kumimoji="1" lang="en-US" altLang="ja-JP" dirty="0"/>
                        <a:t>0.89</a:t>
                      </a:r>
                      <a:endParaRPr kumimoji="1" lang="ja-JP" altLang="en-US" dirty="0"/>
                    </a:p>
                  </a:txBody>
                  <a:tcPr/>
                </a:tc>
                <a:tc>
                  <a:txBody>
                    <a:bodyPr/>
                    <a:lstStyle/>
                    <a:p>
                      <a:pPr algn="ctr"/>
                      <a:r>
                        <a:rPr kumimoji="1" lang="en-US" altLang="ja-JP" dirty="0"/>
                        <a:t>-0.19</a:t>
                      </a:r>
                      <a:endParaRPr kumimoji="1" lang="ja-JP" altLang="en-US" dirty="0"/>
                    </a:p>
                  </a:txBody>
                  <a:tcPr/>
                </a:tc>
                <a:extLst>
                  <a:ext uri="{0D108BD9-81ED-4DB2-BD59-A6C34878D82A}">
                    <a16:rowId xmlns:a16="http://schemas.microsoft.com/office/drawing/2014/main" val="2170497862"/>
                  </a:ext>
                </a:extLst>
              </a:tr>
              <a:tr h="370840">
                <a:tc>
                  <a:txBody>
                    <a:bodyPr/>
                    <a:lstStyle/>
                    <a:p>
                      <a:r>
                        <a:rPr kumimoji="1" lang="ja-JP" altLang="en-US" dirty="0"/>
                        <a:t>僕はいいですけど、</a:t>
                      </a:r>
                      <a:endParaRPr kumimoji="1" lang="en-US" altLang="ja-JP" dirty="0"/>
                    </a:p>
                    <a:p>
                      <a:r>
                        <a:rPr kumimoji="1" lang="ja-JP" altLang="en-US" dirty="0"/>
                        <a:t>気をつけてくださいね</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僕はグーですけど、</a:t>
                      </a:r>
                      <a:endParaRPr kumimoji="1" lang="en-US" altLang="ja-JP" dirty="0"/>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気をつけてくださいね</a:t>
                      </a:r>
                    </a:p>
                  </a:txBody>
                  <a:tcPr/>
                </a:tc>
                <a:tc>
                  <a:txBody>
                    <a:bodyPr/>
                    <a:lstStyle/>
                    <a:p>
                      <a:pPr algn="ctr"/>
                      <a:r>
                        <a:rPr kumimoji="1" lang="en-US" altLang="ja-JP" dirty="0"/>
                        <a:t>0.96</a:t>
                      </a:r>
                      <a:endParaRPr kumimoji="1" lang="ja-JP" altLang="en-US" dirty="0"/>
                    </a:p>
                  </a:txBody>
                  <a:tcPr/>
                </a:tc>
                <a:tc>
                  <a:txBody>
                    <a:bodyPr/>
                    <a:lstStyle/>
                    <a:p>
                      <a:pPr algn="ctr"/>
                      <a:r>
                        <a:rPr kumimoji="1" lang="en-US" altLang="ja-JP" dirty="0"/>
                        <a:t>-0.16</a:t>
                      </a:r>
                      <a:endParaRPr kumimoji="1" lang="ja-JP" altLang="en-US" dirty="0"/>
                    </a:p>
                  </a:txBody>
                  <a:tcPr/>
                </a:tc>
                <a:extLst>
                  <a:ext uri="{0D108BD9-81ED-4DB2-BD59-A6C34878D82A}">
                    <a16:rowId xmlns:a16="http://schemas.microsoft.com/office/drawing/2014/main" val="655035723"/>
                  </a:ext>
                </a:extLst>
              </a:tr>
              <a:tr h="370840">
                <a:tc>
                  <a:txBody>
                    <a:bodyPr/>
                    <a:lstStyle/>
                    <a:p>
                      <a:endParaRPr kumimoji="1" lang="ja-JP" alt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僕はいいですけど、</a:t>
                      </a:r>
                      <a:endParaRPr kumimoji="1" lang="en-US" altLang="ja-JP" dirty="0"/>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真性をつけてくださいね</a:t>
                      </a:r>
                    </a:p>
                  </a:txBody>
                  <a:tcPr/>
                </a:tc>
                <a:tc>
                  <a:txBody>
                    <a:bodyPr/>
                    <a:lstStyle/>
                    <a:p>
                      <a:pPr algn="ctr"/>
                      <a:r>
                        <a:rPr kumimoji="1" lang="en-US" altLang="ja-JP" dirty="0"/>
                        <a:t>0.94</a:t>
                      </a:r>
                      <a:endParaRPr kumimoji="1" lang="ja-JP" altLang="en-US" dirty="0"/>
                    </a:p>
                  </a:txBody>
                  <a:tcPr/>
                </a:tc>
                <a:tc>
                  <a:txBody>
                    <a:bodyPr/>
                    <a:lstStyle/>
                    <a:p>
                      <a:pPr algn="ctr"/>
                      <a:r>
                        <a:rPr kumimoji="1" lang="en-US" altLang="ja-JP" dirty="0"/>
                        <a:t>0.25</a:t>
                      </a:r>
                      <a:endParaRPr kumimoji="1" lang="ja-JP" altLang="en-US" dirty="0"/>
                    </a:p>
                  </a:txBody>
                  <a:tcPr/>
                </a:tc>
                <a:extLst>
                  <a:ext uri="{0D108BD9-81ED-4DB2-BD59-A6C34878D82A}">
                    <a16:rowId xmlns:a16="http://schemas.microsoft.com/office/drawing/2014/main" val="2335705509"/>
                  </a:ext>
                </a:extLst>
              </a:tr>
            </a:tbl>
          </a:graphicData>
        </a:graphic>
      </p:graphicFrame>
    </p:spTree>
    <p:extLst>
      <p:ext uri="{BB962C8B-B14F-4D97-AF65-F5344CB8AC3E}">
        <p14:creationId xmlns:p14="http://schemas.microsoft.com/office/powerpoint/2010/main" val="3255961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dirty="0">
                <a:solidFill>
                  <a:schemeClr val="tx1"/>
                </a:solidFill>
              </a:rPr>
              <a:t>4 </a:t>
            </a:r>
            <a:r>
              <a:rPr lang="ja-JP" altLang="en-US" sz="4050" dirty="0">
                <a:solidFill>
                  <a:schemeClr val="tx1"/>
                </a:solidFill>
              </a:rPr>
              <a:t>コマ漫画に関する研究</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[1] </a:t>
            </a:r>
            <a:r>
              <a:rPr lang="en-US" altLang="ja-JP" sz="3000" cap="none" dirty="0">
                <a:solidFill>
                  <a:schemeClr val="tx1">
                    <a:lumMod val="95000"/>
                  </a:schemeClr>
                </a:solidFill>
              </a:rPr>
              <a:t>Nomura, Arai</a:t>
            </a:r>
          </a:p>
          <a:p>
            <a:pPr marL="0" indent="0">
              <a:buNone/>
            </a:pPr>
            <a:r>
              <a:rPr lang="ja-JP" altLang="en-US" sz="3000" dirty="0">
                <a:solidFill>
                  <a:schemeClr val="tx1">
                    <a:lumMod val="95000"/>
                  </a:schemeClr>
                </a:solidFill>
              </a:rPr>
              <a:t>・遺伝的アルゴリズムに基づく感性解析</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[2] </a:t>
            </a:r>
            <a:r>
              <a:rPr lang="en-US" altLang="ja-JP" sz="3000" cap="none" dirty="0" err="1">
                <a:solidFill>
                  <a:schemeClr val="tx1">
                    <a:lumMod val="95000"/>
                  </a:schemeClr>
                </a:solidFill>
              </a:rPr>
              <a:t>Fujino</a:t>
            </a:r>
            <a:r>
              <a:rPr lang="en-US" altLang="ja-JP" sz="3000" cap="none" dirty="0">
                <a:solidFill>
                  <a:schemeClr val="tx1">
                    <a:lumMod val="95000"/>
                  </a:schemeClr>
                </a:solidFill>
              </a:rPr>
              <a:t>, Mori, Matsumoto</a:t>
            </a:r>
          </a:p>
          <a:p>
            <a:pPr marL="0" indent="0">
              <a:buNone/>
            </a:pPr>
            <a:r>
              <a:rPr lang="ja-JP" altLang="en-US" sz="3000" dirty="0">
                <a:solidFill>
                  <a:schemeClr val="tx1">
                    <a:lumMod val="95000"/>
                  </a:schemeClr>
                </a:solidFill>
              </a:rPr>
              <a:t>・コマの順序識別に関する研究</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sp>
        <p:nvSpPr>
          <p:cNvPr id="4" name="テキスト ボックス 3">
            <a:extLst>
              <a:ext uri="{FF2B5EF4-FFF2-40B4-BE49-F238E27FC236}">
                <a16:creationId xmlns:a16="http://schemas.microsoft.com/office/drawing/2014/main" id="{8F00DE86-DA09-4930-8DC6-392D1EB11D92}"/>
              </a:ext>
            </a:extLst>
          </p:cNvPr>
          <p:cNvSpPr txBox="1"/>
          <p:nvPr/>
        </p:nvSpPr>
        <p:spPr>
          <a:xfrm>
            <a:off x="1038225" y="5410200"/>
            <a:ext cx="6696075" cy="1200329"/>
          </a:xfrm>
          <a:prstGeom prst="rect">
            <a:avLst/>
          </a:prstGeom>
          <a:noFill/>
        </p:spPr>
        <p:txBody>
          <a:bodyPr wrap="square" rtlCol="0">
            <a:spAutoFit/>
          </a:bodyPr>
          <a:lstStyle/>
          <a:p>
            <a:pPr algn="l"/>
            <a:r>
              <a:rPr lang="en-US" altLang="ja-JP" sz="1200" b="0" i="0" u="none" strike="noStrike" baseline="0" dirty="0">
                <a:latin typeface="HaranoAjiMincho-Regular-Identity-H"/>
              </a:rPr>
              <a:t>[1] </a:t>
            </a:r>
            <a:r>
              <a:rPr lang="ja-JP" altLang="en-US" sz="1200" b="0" i="0" u="none" strike="noStrike" baseline="0" dirty="0">
                <a:latin typeface="HaranoAjiMincho-Regular-Identity-H"/>
              </a:rPr>
              <a:t>野村俊太 </a:t>
            </a:r>
            <a:r>
              <a:rPr lang="en-US" altLang="ja-JP" sz="1200" b="0" i="0" u="none" strike="noStrike" baseline="0" dirty="0">
                <a:latin typeface="CMR10"/>
              </a:rPr>
              <a:t>&amp; </a:t>
            </a:r>
            <a:r>
              <a:rPr lang="ja-JP" altLang="en-US" sz="1200" b="0" i="0" u="none" strike="noStrike" baseline="0" dirty="0">
                <a:latin typeface="HaranoAjiMincho-Regular-Identity-H"/>
              </a:rPr>
              <a:t>荒井幸代</a:t>
            </a:r>
            <a:r>
              <a:rPr lang="en-US" altLang="ja-JP" sz="1200" b="0" i="0" u="none" strike="noStrike" baseline="0" dirty="0">
                <a:latin typeface="CMR10"/>
              </a:rPr>
              <a:t>. </a:t>
            </a:r>
            <a:r>
              <a:rPr lang="ja-JP" altLang="en-US" sz="1200" b="0" i="0" u="none" strike="noStrike" baseline="0" dirty="0">
                <a:latin typeface="HaranoAjiMincho-Regular-Identity-H"/>
              </a:rPr>
              <a:t>進化計算を用いた人間の感性理解のための遺伝子解析法</a:t>
            </a:r>
            <a:r>
              <a:rPr lang="en-US" altLang="ja-JP" sz="1200" b="0" i="0" u="none" strike="noStrike" baseline="0" dirty="0">
                <a:latin typeface="CMR10"/>
              </a:rPr>
              <a:t>. </a:t>
            </a:r>
          </a:p>
          <a:p>
            <a:pPr algn="l"/>
            <a:r>
              <a:rPr lang="en-US" altLang="ja-JP" sz="1200" b="0" i="0" u="none" strike="noStrike" baseline="0" dirty="0">
                <a:latin typeface="CMR10"/>
              </a:rPr>
              <a:t>      In </a:t>
            </a:r>
            <a:r>
              <a:rPr lang="ja-JP" altLang="en-US" sz="1200" b="0" i="0" u="none" strike="noStrike" baseline="0" dirty="0">
                <a:latin typeface="HaranoAjiGothic-Medium-Identity-H"/>
              </a:rPr>
              <a:t>第 </a:t>
            </a:r>
            <a:r>
              <a:rPr lang="en-US" altLang="zh-CN" sz="1200" b="0" i="1" u="none" strike="noStrike" baseline="0" dirty="0">
                <a:latin typeface="CMTI10"/>
              </a:rPr>
              <a:t>31 </a:t>
            </a:r>
            <a:r>
              <a:rPr lang="zh-CN" altLang="en-US" sz="1200" b="0" i="0" u="none" strike="noStrike" baseline="0" dirty="0">
                <a:latin typeface="ＭＳ ゴシック" panose="020B0609070205080204" pitchFamily="49" charset="-128"/>
                <a:ea typeface="ＭＳ ゴシック" panose="020B0609070205080204" pitchFamily="49" charset="-128"/>
              </a:rPr>
              <a:t>回人工知能学会全国大会発表論文集</a:t>
            </a:r>
            <a:r>
              <a:rPr lang="en-US" altLang="zh-CN" sz="1200" b="0" i="0" u="none" strike="noStrike" baseline="0" dirty="0">
                <a:latin typeface="CMR10"/>
              </a:rPr>
              <a:t>, pages </a:t>
            </a:r>
            <a:r>
              <a:rPr lang="pt-BR" altLang="ja-JP" sz="1200" b="0" i="0" u="none" strike="noStrike" baseline="0" dirty="0">
                <a:latin typeface="CMR10"/>
              </a:rPr>
              <a:t>3H2–OS–04b–2, 2017.</a:t>
            </a:r>
          </a:p>
          <a:p>
            <a:pPr algn="l"/>
            <a:endParaRPr lang="pt-BR" altLang="ja-JP" sz="1200" b="0" i="0" u="none" strike="noStrike" baseline="0" dirty="0">
              <a:latin typeface="CMR10"/>
            </a:endParaRPr>
          </a:p>
          <a:p>
            <a:pPr algn="l"/>
            <a:r>
              <a:rPr kumimoji="1" lang="pt-BR" altLang="ja-JP" sz="1200" dirty="0">
                <a:latin typeface="CMR10"/>
              </a:rPr>
              <a:t>[2] </a:t>
            </a:r>
            <a:r>
              <a:rPr kumimoji="1" lang="ja-JP" altLang="en-US" sz="1200" dirty="0">
                <a:latin typeface="CMR10"/>
              </a:rPr>
              <a:t>藤野紗耶</a:t>
            </a:r>
            <a:r>
              <a:rPr kumimoji="1" lang="en-US" altLang="ja-JP" sz="1200" dirty="0">
                <a:latin typeface="CMR10"/>
              </a:rPr>
              <a:t>, </a:t>
            </a:r>
            <a:r>
              <a:rPr kumimoji="1" lang="ja-JP" altLang="en-US" sz="1200" dirty="0">
                <a:latin typeface="CMR10"/>
              </a:rPr>
              <a:t>森直樹</a:t>
            </a:r>
            <a:r>
              <a:rPr kumimoji="1" lang="en-US" altLang="ja-JP" sz="1200" dirty="0">
                <a:latin typeface="CMR10"/>
              </a:rPr>
              <a:t>, and </a:t>
            </a:r>
            <a:r>
              <a:rPr kumimoji="1" lang="ja-JP" altLang="en-US" sz="1200" dirty="0">
                <a:latin typeface="CMR10"/>
              </a:rPr>
              <a:t>松本啓之亮</a:t>
            </a:r>
            <a:r>
              <a:rPr kumimoji="1" lang="en-US" altLang="ja-JP" sz="1200" dirty="0">
                <a:latin typeface="CMR10"/>
              </a:rPr>
              <a:t>. 3 </a:t>
            </a:r>
            <a:r>
              <a:rPr kumimoji="1" lang="ja-JP" altLang="en-US" sz="1200" dirty="0">
                <a:latin typeface="CMR10"/>
              </a:rPr>
              <a:t>分岐型畳み込みニューラルネットワークによる</a:t>
            </a:r>
            <a:r>
              <a:rPr kumimoji="1" lang="en-US" altLang="ja-JP" sz="1200" dirty="0">
                <a:latin typeface="CMR10"/>
              </a:rPr>
              <a:t>4 </a:t>
            </a:r>
            <a:r>
              <a:rPr kumimoji="1" lang="ja-JP" altLang="en-US" sz="1200" dirty="0">
                <a:latin typeface="CMR10"/>
              </a:rPr>
              <a:t>コマ漫       画の順序識別</a:t>
            </a:r>
            <a:r>
              <a:rPr kumimoji="1" lang="en-US" altLang="ja-JP" sz="1200" dirty="0">
                <a:latin typeface="CMR10"/>
              </a:rPr>
              <a:t>. In </a:t>
            </a:r>
            <a:r>
              <a:rPr kumimoji="1" lang="ja-JP" altLang="en-US" sz="1200" dirty="0">
                <a:latin typeface="CMR10"/>
              </a:rPr>
              <a:t>人工知能学会全国大会論文集 </a:t>
            </a:r>
            <a:r>
              <a:rPr kumimoji="1" lang="en-US" altLang="ja-JP" sz="1200" dirty="0">
                <a:latin typeface="CMR10"/>
              </a:rPr>
              <a:t>2018 </a:t>
            </a:r>
            <a:r>
              <a:rPr kumimoji="1" lang="ja-JP" altLang="en-US" sz="1200" dirty="0">
                <a:latin typeface="CMR10"/>
              </a:rPr>
              <a:t>年度人工知能学会全国大会</a:t>
            </a:r>
            <a:r>
              <a:rPr kumimoji="1" lang="en-US" altLang="ja-JP" sz="1200" dirty="0">
                <a:latin typeface="CMR10"/>
              </a:rPr>
              <a:t>(</a:t>
            </a:r>
            <a:r>
              <a:rPr kumimoji="1" lang="ja-JP" altLang="en-US" sz="1200" dirty="0">
                <a:latin typeface="CMR10"/>
              </a:rPr>
              <a:t>第</a:t>
            </a:r>
            <a:r>
              <a:rPr kumimoji="1" lang="en-US" altLang="ja-JP" sz="1200" dirty="0">
                <a:latin typeface="CMR10"/>
              </a:rPr>
              <a:t>32 </a:t>
            </a:r>
            <a:r>
              <a:rPr kumimoji="1" lang="ja-JP" altLang="en-US" sz="1200" dirty="0">
                <a:latin typeface="CMR10"/>
              </a:rPr>
              <a:t>回</a:t>
            </a:r>
            <a:r>
              <a:rPr kumimoji="1" lang="en-US" altLang="ja-JP" sz="1200" dirty="0">
                <a:latin typeface="CMR10"/>
              </a:rPr>
              <a:t>)</a:t>
            </a:r>
            <a:r>
              <a:rPr kumimoji="1" lang="ja-JP" altLang="en-US" sz="1200" dirty="0">
                <a:latin typeface="CMR10"/>
              </a:rPr>
              <a:t>論文集</a:t>
            </a:r>
            <a:r>
              <a:rPr kumimoji="1" lang="en-US" altLang="ja-JP" sz="1200" dirty="0">
                <a:latin typeface="CMR10"/>
              </a:rPr>
              <a:t>, pages 1K1OS2a05–1K1OS2a05. </a:t>
            </a:r>
            <a:r>
              <a:rPr kumimoji="1" lang="ja-JP" altLang="en-US" sz="1200" dirty="0">
                <a:latin typeface="CMR10"/>
              </a:rPr>
              <a:t>一般社団法人人工知能学会</a:t>
            </a:r>
            <a:r>
              <a:rPr kumimoji="1" lang="en-US" altLang="ja-JP" sz="1200" dirty="0">
                <a:latin typeface="CMR10"/>
              </a:rPr>
              <a:t>, 2018.</a:t>
            </a:r>
            <a:endParaRPr kumimoji="1" lang="ja-JP" altLang="en-US" sz="1200" dirty="0"/>
          </a:p>
        </p:txBody>
      </p:sp>
    </p:spTree>
    <p:extLst>
      <p:ext uri="{BB962C8B-B14F-4D97-AF65-F5344CB8AC3E}">
        <p14:creationId xmlns:p14="http://schemas.microsoft.com/office/powerpoint/2010/main" val="1493068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646331"/>
          </a:xfrm>
          <a:prstGeom prst="rect">
            <a:avLst/>
          </a:prstGeom>
          <a:noFill/>
        </p:spPr>
        <p:txBody>
          <a:bodyPr wrap="square" rtlCol="0">
            <a:spAutoFit/>
          </a:bodyPr>
          <a:lstStyle/>
          <a:p>
            <a:pPr algn="ctr"/>
            <a:r>
              <a:rPr kumimoji="1" lang="ja-JP" altLang="en-US" dirty="0"/>
              <a:t>ギャグ漫画タッチ</a:t>
            </a:r>
            <a:r>
              <a:rPr kumimoji="1" lang="en-US" altLang="ja-JP" dirty="0"/>
              <a:t>(</a:t>
            </a:r>
            <a:r>
              <a:rPr kumimoji="1" lang="en-US" altLang="ja-JP" dirty="0" err="1"/>
              <a:t>hottoSNS</a:t>
            </a:r>
            <a:r>
              <a:rPr kumimoji="1" lang="en-US" altLang="ja-JP" dirty="0"/>
              <a:t>-BERT)</a:t>
            </a:r>
            <a:endParaRPr kumimoji="1" lang="ja-JP" altLang="en-US" dirty="0"/>
          </a:p>
        </p:txBody>
      </p:sp>
      <p:grpSp>
        <p:nvGrpSpPr>
          <p:cNvPr id="12" name="グループ化 11">
            <a:extLst>
              <a:ext uri="{FF2B5EF4-FFF2-40B4-BE49-F238E27FC236}">
                <a16:creationId xmlns:a16="http://schemas.microsoft.com/office/drawing/2014/main" id="{B806BAEF-9E9E-4142-A103-0D6BE2DD66B1}"/>
              </a:ext>
            </a:extLst>
          </p:cNvPr>
          <p:cNvGrpSpPr/>
          <p:nvPr/>
        </p:nvGrpSpPr>
        <p:grpSpPr>
          <a:xfrm>
            <a:off x="1" y="2285999"/>
            <a:ext cx="9143997" cy="2286001"/>
            <a:chOff x="1" y="2382080"/>
            <a:chExt cx="9753587" cy="2438399"/>
          </a:xfrm>
        </p:grpSpPr>
        <p:pic>
          <p:nvPicPr>
            <p:cNvPr id="7" name="図 6">
              <a:extLst>
                <a:ext uri="{FF2B5EF4-FFF2-40B4-BE49-F238E27FC236}">
                  <a16:creationId xmlns:a16="http://schemas.microsoft.com/office/drawing/2014/main" id="{F04D54A5-3E15-449D-95C5-C7041F749B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51196" y="2382081"/>
              <a:ext cx="3251197" cy="2438398"/>
            </a:xfrm>
            <a:prstGeom prst="rect">
              <a:avLst/>
            </a:prstGeom>
          </p:spPr>
        </p:pic>
        <p:pic>
          <p:nvPicPr>
            <p:cNvPr id="9" name="図 8">
              <a:extLst>
                <a:ext uri="{FF2B5EF4-FFF2-40B4-BE49-F238E27FC236}">
                  <a16:creationId xmlns:a16="http://schemas.microsoft.com/office/drawing/2014/main" id="{55824F75-587F-4EFD-BE05-1151A35B46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02395" y="2382080"/>
              <a:ext cx="3251193" cy="2438396"/>
            </a:xfrm>
            <a:prstGeom prst="rect">
              <a:avLst/>
            </a:prstGeom>
          </p:spPr>
        </p:pic>
        <p:pic>
          <p:nvPicPr>
            <p:cNvPr id="11" name="図 10">
              <a:extLst>
                <a:ext uri="{FF2B5EF4-FFF2-40B4-BE49-F238E27FC236}">
                  <a16:creationId xmlns:a16="http://schemas.microsoft.com/office/drawing/2014/main" id="{50CDB959-B0AE-453A-866F-D1C5F3C49D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2382082"/>
              <a:ext cx="3251193" cy="2438396"/>
            </a:xfrm>
            <a:prstGeom prst="rect">
              <a:avLst/>
            </a:prstGeom>
          </p:spPr>
        </p:pic>
      </p:grpSp>
    </p:spTree>
    <p:extLst>
      <p:ext uri="{BB962C8B-B14F-4D97-AF65-F5344CB8AC3E}">
        <p14:creationId xmlns:p14="http://schemas.microsoft.com/office/powerpoint/2010/main" val="15951211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２　学習推移 </a:t>
            </a: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646331"/>
          </a:xfrm>
          <a:prstGeom prst="rect">
            <a:avLst/>
          </a:prstGeom>
          <a:noFill/>
        </p:spPr>
        <p:txBody>
          <a:bodyPr wrap="square" rtlCol="0">
            <a:spAutoFit/>
          </a:bodyPr>
          <a:lstStyle/>
          <a:p>
            <a:pPr algn="ctr"/>
            <a:r>
              <a:rPr kumimoji="1" lang="ja-JP" altLang="en-US" dirty="0"/>
              <a:t>ギャグ漫画タッチ</a:t>
            </a:r>
            <a:r>
              <a:rPr kumimoji="1" lang="en-US" altLang="ja-JP" dirty="0"/>
              <a:t>(</a:t>
            </a:r>
            <a:r>
              <a:rPr kumimoji="1" lang="en-US" altLang="ja-JP" dirty="0" err="1"/>
              <a:t>hottoSNS</a:t>
            </a:r>
            <a:r>
              <a:rPr kumimoji="1" lang="en-US" altLang="ja-JP" dirty="0"/>
              <a:t>-BERT)</a:t>
            </a:r>
            <a:endParaRPr kumimoji="1" lang="ja-JP" altLang="en-US" dirty="0"/>
          </a:p>
        </p:txBody>
      </p:sp>
      <p:grpSp>
        <p:nvGrpSpPr>
          <p:cNvPr id="12" name="グループ化 11">
            <a:extLst>
              <a:ext uri="{FF2B5EF4-FFF2-40B4-BE49-F238E27FC236}">
                <a16:creationId xmlns:a16="http://schemas.microsoft.com/office/drawing/2014/main" id="{B806BAEF-9E9E-4142-A103-0D6BE2DD66B1}"/>
              </a:ext>
            </a:extLst>
          </p:cNvPr>
          <p:cNvGrpSpPr/>
          <p:nvPr/>
        </p:nvGrpSpPr>
        <p:grpSpPr>
          <a:xfrm>
            <a:off x="1" y="2285999"/>
            <a:ext cx="9143997" cy="2286001"/>
            <a:chOff x="1" y="2382080"/>
            <a:chExt cx="9753587" cy="2438399"/>
          </a:xfrm>
        </p:grpSpPr>
        <p:pic>
          <p:nvPicPr>
            <p:cNvPr id="7" name="図 6">
              <a:extLst>
                <a:ext uri="{FF2B5EF4-FFF2-40B4-BE49-F238E27FC236}">
                  <a16:creationId xmlns:a16="http://schemas.microsoft.com/office/drawing/2014/main" id="{F04D54A5-3E15-449D-95C5-C7041F749B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51196" y="2382081"/>
              <a:ext cx="3251197" cy="2438398"/>
            </a:xfrm>
            <a:prstGeom prst="rect">
              <a:avLst/>
            </a:prstGeom>
          </p:spPr>
        </p:pic>
        <p:pic>
          <p:nvPicPr>
            <p:cNvPr id="9" name="図 8">
              <a:extLst>
                <a:ext uri="{FF2B5EF4-FFF2-40B4-BE49-F238E27FC236}">
                  <a16:creationId xmlns:a16="http://schemas.microsoft.com/office/drawing/2014/main" id="{55824F75-587F-4EFD-BE05-1151A35B46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02395" y="2382080"/>
              <a:ext cx="3251193" cy="2438396"/>
            </a:xfrm>
            <a:prstGeom prst="rect">
              <a:avLst/>
            </a:prstGeom>
          </p:spPr>
        </p:pic>
        <p:pic>
          <p:nvPicPr>
            <p:cNvPr id="11" name="図 10">
              <a:extLst>
                <a:ext uri="{FF2B5EF4-FFF2-40B4-BE49-F238E27FC236}">
                  <a16:creationId xmlns:a16="http://schemas.microsoft.com/office/drawing/2014/main" id="{50CDB959-B0AE-453A-866F-D1C5F3C49D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2382082"/>
              <a:ext cx="3251193" cy="2438396"/>
            </a:xfrm>
            <a:prstGeom prst="rect">
              <a:avLst/>
            </a:prstGeom>
          </p:spPr>
        </p:pic>
      </p:grpSp>
    </p:spTree>
    <p:extLst>
      <p:ext uri="{BB962C8B-B14F-4D97-AF65-F5344CB8AC3E}">
        <p14:creationId xmlns:p14="http://schemas.microsoft.com/office/powerpoint/2010/main" val="2896671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6" name="矢印: 下 5">
            <a:extLst>
              <a:ext uri="{FF2B5EF4-FFF2-40B4-BE49-F238E27FC236}">
                <a16:creationId xmlns:a16="http://schemas.microsoft.com/office/drawing/2014/main" id="{E010C7F8-FBBF-432C-9DC8-A57ED6AE8B97}"/>
              </a:ext>
            </a:extLst>
          </p:cNvPr>
          <p:cNvSpPr/>
          <p:nvPr/>
        </p:nvSpPr>
        <p:spPr>
          <a:xfrm>
            <a:off x="5072189" y="5027699"/>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5CF6450-8D8B-4559-8CE3-5C25C2B20B4D}"/>
              </a:ext>
            </a:extLst>
          </p:cNvPr>
          <p:cNvSpPr/>
          <p:nvPr/>
        </p:nvSpPr>
        <p:spPr>
          <a:xfrm>
            <a:off x="847942" y="2350494"/>
            <a:ext cx="1866900" cy="38277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350494"/>
            <a:ext cx="1866900" cy="129540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061" y="3645894"/>
            <a:ext cx="1866900" cy="1295400"/>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sp>
        <p:nvSpPr>
          <p:cNvPr id="13" name="テキスト ボックス 12">
            <a:extLst>
              <a:ext uri="{FF2B5EF4-FFF2-40B4-BE49-F238E27FC236}">
                <a16:creationId xmlns:a16="http://schemas.microsoft.com/office/drawing/2014/main" id="{35B0D4BC-3CC5-4AF3-A1B6-404B11647D60}"/>
              </a:ext>
            </a:extLst>
          </p:cNvPr>
          <p:cNvSpPr txBox="1"/>
          <p:nvPr/>
        </p:nvSpPr>
        <p:spPr>
          <a:xfrm>
            <a:off x="2722961" y="2416150"/>
            <a:ext cx="6481969" cy="2677656"/>
          </a:xfrm>
          <a:prstGeom prst="rect">
            <a:avLst/>
          </a:prstGeom>
          <a:noFill/>
        </p:spPr>
        <p:txBody>
          <a:bodyPr wrap="square" rtlCol="0">
            <a:spAutoFit/>
          </a:bodyPr>
          <a:lstStyle/>
          <a:p>
            <a:r>
              <a:rPr kumimoji="1" lang="ja-JP" altLang="en-US" sz="2400" dirty="0"/>
              <a:t>セリフの情報を抜いたコマデータに対して</a:t>
            </a:r>
            <a:endParaRPr kumimoji="1" lang="en-US" altLang="ja-JP" sz="2400" dirty="0"/>
          </a:p>
          <a:p>
            <a:endParaRPr kumimoji="1" lang="en-US" altLang="ja-JP" sz="2400" dirty="0"/>
          </a:p>
          <a:p>
            <a:r>
              <a:rPr kumimoji="1" lang="ja-JP" altLang="en-US" sz="2400" dirty="0"/>
              <a:t>・登場人物の名前の一貫性</a:t>
            </a:r>
            <a:endParaRPr kumimoji="1" lang="en-US" altLang="ja-JP" sz="2400" dirty="0"/>
          </a:p>
          <a:p>
            <a:r>
              <a:rPr kumimoji="1" lang="ja-JP" altLang="en-US" sz="2400" dirty="0"/>
              <a:t>・ある程度の物語の一貫性</a:t>
            </a:r>
            <a:endParaRPr kumimoji="1" lang="en-US" altLang="ja-JP" sz="2400" dirty="0"/>
          </a:p>
          <a:p>
            <a:endParaRPr kumimoji="1" lang="en-US" altLang="ja-JP" sz="2400" dirty="0"/>
          </a:p>
          <a:p>
            <a:r>
              <a:rPr kumimoji="1" lang="ja-JP" altLang="en-US" sz="2400" dirty="0"/>
              <a:t>上記を踏まえた上でセリフを作成し</a:t>
            </a:r>
            <a:r>
              <a:rPr kumimoji="1" lang="en-US" altLang="ja-JP" sz="2400" dirty="0"/>
              <a:t>, </a:t>
            </a:r>
          </a:p>
          <a:p>
            <a:r>
              <a:rPr kumimoji="1" lang="ja-JP" altLang="en-US" sz="2400" dirty="0"/>
              <a:t>対応する感情ラベルを付けてもらう</a:t>
            </a:r>
            <a:endParaRPr kumimoji="1" lang="en-US" altLang="ja-JP" sz="2400" dirty="0"/>
          </a:p>
        </p:txBody>
      </p:sp>
      <p:sp>
        <p:nvSpPr>
          <p:cNvPr id="15" name="テキスト ボックス 14">
            <a:extLst>
              <a:ext uri="{FF2B5EF4-FFF2-40B4-BE49-F238E27FC236}">
                <a16:creationId xmlns:a16="http://schemas.microsoft.com/office/drawing/2014/main" id="{AF8DC875-FF76-45D2-BAB2-D466521FB4B0}"/>
              </a:ext>
            </a:extLst>
          </p:cNvPr>
          <p:cNvSpPr txBox="1"/>
          <p:nvPr/>
        </p:nvSpPr>
        <p:spPr>
          <a:xfrm>
            <a:off x="2901341" y="5591224"/>
            <a:ext cx="5192299" cy="646331"/>
          </a:xfrm>
          <a:prstGeom prst="rect">
            <a:avLst/>
          </a:prstGeom>
          <a:noFill/>
        </p:spPr>
        <p:txBody>
          <a:bodyPr wrap="square">
            <a:spAutoFit/>
          </a:bodyPr>
          <a:lstStyle/>
          <a:p>
            <a:r>
              <a:rPr lang="ja-JP" altLang="en-US" sz="18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lang="ja-JP" altLang="en-US" sz="1800" b="1" dirty="0">
                <a:solidFill>
                  <a:schemeClr val="tx1">
                    <a:lumMod val="95000"/>
                  </a:schemeClr>
                </a:solidFill>
              </a:rPr>
              <a:t> という元データセットの特徴を担保</a:t>
            </a:r>
            <a:endParaRPr lang="en-US" altLang="ja-JP" sz="1800" b="1" dirty="0">
              <a:solidFill>
                <a:schemeClr val="tx1">
                  <a:lumMod val="95000"/>
                </a:schemeClr>
              </a:solidFill>
            </a:endParaRPr>
          </a:p>
        </p:txBody>
      </p:sp>
    </p:spTree>
    <p:extLst>
      <p:ext uri="{BB962C8B-B14F-4D97-AF65-F5344CB8AC3E}">
        <p14:creationId xmlns:p14="http://schemas.microsoft.com/office/powerpoint/2010/main" val="3566051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セリフの感情の種類</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a:t>
            </a:r>
            <a:r>
              <a:rPr lang="ja-JP" altLang="en-US" sz="3000" dirty="0">
                <a:solidFill>
                  <a:srgbClr val="F4B54B"/>
                </a:solidFill>
              </a:rPr>
              <a:t>作者が設定した感情</a:t>
            </a:r>
            <a:endParaRPr lang="en-US" altLang="ja-JP" sz="3000" dirty="0">
              <a:solidFill>
                <a:srgbClr val="F4B54B"/>
              </a:solidFill>
            </a:endParaRPr>
          </a:p>
          <a:p>
            <a:pPr marL="0" indent="0">
              <a:buNone/>
            </a:pPr>
            <a:r>
              <a:rPr lang="ja-JP" altLang="en-US" sz="3000" dirty="0">
                <a:solidFill>
                  <a:schemeClr val="tx1">
                    <a:lumMod val="95000"/>
                  </a:schemeClr>
                </a:solidFill>
              </a:rPr>
              <a:t>・キャラクタ自身の感情</a:t>
            </a:r>
            <a:endParaRPr lang="en-US" altLang="ja-JP" sz="3000" dirty="0">
              <a:solidFill>
                <a:schemeClr val="tx1">
                  <a:lumMod val="95000"/>
                </a:schemeClr>
              </a:solidFill>
            </a:endParaRPr>
          </a:p>
          <a:p>
            <a:pPr marL="0" indent="0">
              <a:buNone/>
            </a:pPr>
            <a:r>
              <a:rPr lang="ja-JP" altLang="en-US" sz="3000" dirty="0">
                <a:solidFill>
                  <a:schemeClr val="tx1">
                    <a:lumMod val="95000"/>
                  </a:schemeClr>
                </a:solidFill>
              </a:rPr>
              <a:t>・読者が感じる感情</a:t>
            </a:r>
            <a:endParaRPr lang="en-US" altLang="ja-JP" sz="3000" dirty="0">
              <a:solidFill>
                <a:schemeClr val="tx1">
                  <a:lumMod val="95000"/>
                </a:schemeClr>
              </a:solidFill>
            </a:endParaRPr>
          </a:p>
          <a:p>
            <a:endParaRPr lang="en-US" altLang="ja-JP" sz="30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Tree>
    <p:extLst>
      <p:ext uri="{BB962C8B-B14F-4D97-AF65-F5344CB8AC3E}">
        <p14:creationId xmlns:p14="http://schemas.microsoft.com/office/powerpoint/2010/main" val="243648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Tree>
    <p:extLst>
      <p:ext uri="{BB962C8B-B14F-4D97-AF65-F5344CB8AC3E}">
        <p14:creationId xmlns:p14="http://schemas.microsoft.com/office/powerpoint/2010/main" val="3414335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その他の課題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0" y="1677274"/>
            <a:ext cx="8287939" cy="4154984"/>
          </a:xfrm>
          <a:prstGeom prst="rect">
            <a:avLst/>
          </a:prstGeom>
          <a:noFill/>
        </p:spPr>
        <p:txBody>
          <a:bodyPr wrap="square" rtlCol="0">
            <a:spAutoFit/>
          </a:bodyPr>
          <a:lstStyle/>
          <a:p>
            <a:r>
              <a:rPr kumimoji="1" lang="ja-JP" altLang="en-US" sz="2400" dirty="0"/>
              <a:t>１．</a:t>
            </a:r>
            <a:r>
              <a:rPr kumimoji="1" lang="en-US" altLang="ja-JP" sz="2400" dirty="0" err="1"/>
              <a:t>hottoSNS</a:t>
            </a:r>
            <a:r>
              <a:rPr kumimoji="1" lang="en-US" altLang="ja-JP" sz="2400" dirty="0"/>
              <a:t>-BERT vs </a:t>
            </a:r>
            <a:r>
              <a:rPr kumimoji="1" lang="ja-JP" altLang="en-US" sz="2400" dirty="0"/>
              <a:t>京大 </a:t>
            </a:r>
            <a:r>
              <a:rPr kumimoji="1" lang="en-US" altLang="ja-JP" sz="2400" dirty="0"/>
              <a:t>BERT</a:t>
            </a:r>
          </a:p>
          <a:p>
            <a:endParaRPr kumimoji="1" lang="en-US" altLang="ja-JP" sz="2400" dirty="0"/>
          </a:p>
          <a:p>
            <a:r>
              <a:rPr kumimoji="1" lang="en-US" altLang="ja-JP" sz="2400" dirty="0"/>
              <a:t>	1-1 </a:t>
            </a:r>
            <a:r>
              <a:rPr kumimoji="1" lang="ja-JP" altLang="en-US" sz="2400" dirty="0"/>
              <a:t>セリフ１文の感情推定</a:t>
            </a:r>
            <a:endParaRPr kumimoji="1" lang="en-US" altLang="ja-JP" sz="2400" dirty="0"/>
          </a:p>
          <a:p>
            <a:r>
              <a:rPr kumimoji="1" lang="en-US" altLang="ja-JP" sz="2400" dirty="0"/>
              <a:t>	1-2 </a:t>
            </a:r>
            <a:r>
              <a:rPr kumimoji="1" lang="ja-JP" altLang="en-US" sz="2400" dirty="0"/>
              <a:t>セリフ１文のマルチモーダルな感情推定</a:t>
            </a:r>
            <a:endParaRPr kumimoji="1" lang="en-US" altLang="ja-JP" sz="2400" dirty="0"/>
          </a:p>
          <a:p>
            <a:r>
              <a:rPr kumimoji="1" lang="en-US" altLang="ja-JP" sz="2400" dirty="0"/>
              <a:t>	1-3 </a:t>
            </a:r>
            <a:r>
              <a:rPr kumimoji="1" lang="ja-JP" altLang="en-US" sz="2400" dirty="0"/>
              <a:t>過去のセリフを考慮した感情推定</a:t>
            </a:r>
            <a:endParaRPr kumimoji="1" lang="en-US" altLang="ja-JP" sz="2400" dirty="0"/>
          </a:p>
          <a:p>
            <a:r>
              <a:rPr kumimoji="1" lang="en-US" altLang="ja-JP" sz="2400" dirty="0"/>
              <a:t>	1-4 </a:t>
            </a:r>
            <a:r>
              <a:rPr kumimoji="1" lang="ja-JP" altLang="en-US" sz="2400" dirty="0"/>
              <a:t>過去のセリフを考慮したマルチモーダルな感情推定</a:t>
            </a:r>
            <a:endParaRPr kumimoji="1" lang="en-US" altLang="ja-JP" sz="2400" dirty="0"/>
          </a:p>
          <a:p>
            <a:endParaRPr kumimoji="1" lang="en-US" altLang="ja-JP" sz="2400" dirty="0"/>
          </a:p>
          <a:p>
            <a:r>
              <a:rPr kumimoji="1" lang="ja-JP" altLang="en-US" sz="2400" dirty="0"/>
              <a:t>２．半教師あり学習を用いた場合の変化</a:t>
            </a:r>
            <a:endParaRPr kumimoji="1" lang="en-US" altLang="ja-JP" sz="2400" dirty="0"/>
          </a:p>
          <a:p>
            <a:endParaRPr kumimoji="1" lang="en-US" altLang="ja-JP" sz="2400" dirty="0"/>
          </a:p>
          <a:p>
            <a:r>
              <a:rPr kumimoji="1" lang="ja-JP" altLang="en-US" sz="2400" dirty="0"/>
              <a:t>３．コマベクトルのみを </a:t>
            </a:r>
            <a:r>
              <a:rPr kumimoji="1" lang="en-US" altLang="ja-JP" sz="2400" dirty="0"/>
              <a:t>fine-tuning </a:t>
            </a:r>
            <a:r>
              <a:rPr kumimoji="1" lang="ja-JP" altLang="en-US" sz="2400" dirty="0"/>
              <a:t>した場合の変化</a:t>
            </a:r>
            <a:endParaRPr kumimoji="1" lang="en-US" altLang="ja-JP" sz="2400" dirty="0"/>
          </a:p>
          <a:p>
            <a:r>
              <a:rPr kumimoji="1" lang="en-US" altLang="ja-JP" sz="2400" dirty="0"/>
              <a:t>	</a:t>
            </a:r>
            <a:endParaRPr lang="en-US" altLang="ja-JP" sz="2400" dirty="0"/>
          </a:p>
        </p:txBody>
      </p:sp>
    </p:spTree>
    <p:extLst>
      <p:ext uri="{BB962C8B-B14F-4D97-AF65-F5344CB8AC3E}">
        <p14:creationId xmlns:p14="http://schemas.microsoft.com/office/powerpoint/2010/main" val="1208454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54</a:t>
            </a:fld>
            <a:endParaRPr kumimoji="1" lang="ja-JP" altLang="en-US" dirty="0"/>
          </a:p>
        </p:txBody>
      </p:sp>
      <p:pic>
        <p:nvPicPr>
          <p:cNvPr id="12" name="図 11">
            <a:extLst>
              <a:ext uri="{FF2B5EF4-FFF2-40B4-BE49-F238E27FC236}">
                <a16:creationId xmlns:a16="http://schemas.microsoft.com/office/drawing/2014/main" id="{F012C8AA-6585-4AA9-AF5A-DF607F76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15" y="3309232"/>
            <a:ext cx="3248025" cy="2952750"/>
          </a:xfrm>
          <a:prstGeom prst="rect">
            <a:avLst/>
          </a:prstGeom>
        </p:spPr>
      </p:pic>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1908215"/>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a:effectLst>
                  <a:glow rad="38100">
                    <a:schemeClr val="bg1">
                      <a:lumMod val="50000"/>
                      <a:lumOff val="50000"/>
                      <a:alpha val="20000"/>
                    </a:schemeClr>
                  </a:glow>
                </a:effectLst>
              </a:rPr>
              <a:t>Bidirectional Encoder Representations from Transformer</a:t>
            </a:r>
          </a:p>
          <a:p>
            <a:endParaRPr lang="en-US" altLang="ja-JP" sz="2000" dirty="0">
              <a:effectLst>
                <a:glow rad="38100">
                  <a:schemeClr val="bg1">
                    <a:lumMod val="50000"/>
                    <a:lumOff val="50000"/>
                    <a:alpha val="20000"/>
                  </a:schemeClr>
                </a:glow>
              </a:effectLst>
            </a:endParaRPr>
          </a:p>
          <a:p>
            <a:pPr marL="285750" indent="-285750">
              <a:buFont typeface="Arial" panose="020B0604020202020204" pitchFamily="34" charset="0"/>
              <a:buChar char="•"/>
            </a:pPr>
            <a:r>
              <a:rPr lang="ja-JP" altLang="en-US" sz="2000" dirty="0"/>
              <a:t>複数の双方向 </a:t>
            </a:r>
            <a:r>
              <a:rPr lang="en" altLang="ja-JP" sz="2000" dirty="0">
                <a:effectLst>
                  <a:glow rad="38100">
                    <a:schemeClr val="bg1">
                      <a:lumMod val="50000"/>
                      <a:lumOff val="50000"/>
                      <a:alpha val="20000"/>
                    </a:schemeClr>
                  </a:glow>
                </a:effectLst>
              </a:rPr>
              <a:t>Transformer</a:t>
            </a:r>
            <a:r>
              <a:rPr lang="en-US" altLang="ja-JP" sz="2000" dirty="0"/>
              <a:t> </a:t>
            </a:r>
            <a:r>
              <a:rPr lang="ja-JP" altLang="en-US" sz="2000" dirty="0"/>
              <a:t>に基づく汎用言語モデル</a:t>
            </a:r>
            <a:endParaRPr lang="en-US" altLang="ja-JP" sz="2000" dirty="0"/>
          </a:p>
          <a:p>
            <a:endParaRPr lang="en-US" altLang="ja-JP" sz="2000" dirty="0"/>
          </a:p>
          <a:p>
            <a:pPr marL="285750" indent="-285750">
              <a:buFont typeface="Arial" panose="020B0604020202020204" pitchFamily="34" charset="0"/>
              <a:buChar char="•"/>
            </a:pPr>
            <a:r>
              <a:rPr lang="ja-JP" altLang="en-US" sz="2000" dirty="0"/>
              <a:t>事前学習済みモデルを他のタスクに転移することが容易</a:t>
            </a:r>
            <a:endParaRPr lang="en-US" altLang="ja-JP" sz="2000" dirty="0"/>
          </a:p>
          <a:p>
            <a:pPr marL="285750" indent="-285750">
              <a:buFont typeface="Arial" panose="020B0604020202020204" pitchFamily="34" charset="0"/>
              <a:buChar char="•"/>
            </a:pPr>
            <a:endParaRPr kumimoji="1" lang="ja-JP" altLang="en-US"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4061340" y="543098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Tree>
    <p:extLst>
      <p:ext uri="{BB962C8B-B14F-4D97-AF65-F5344CB8AC3E}">
        <p14:creationId xmlns:p14="http://schemas.microsoft.com/office/powerpoint/2010/main" val="3074481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55</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5016758"/>
          </a:xfrm>
          <a:prstGeom prst="rect">
            <a:avLst/>
          </a:prstGeom>
          <a:noFill/>
        </p:spPr>
        <p:txBody>
          <a:bodyPr wrap="square" rtlCol="0">
            <a:spAutoFit/>
          </a:bodyPr>
          <a:lstStyle/>
          <a:p>
            <a:r>
              <a:rPr kumimoji="1" lang="ja-JP" altLang="en-US" sz="3200" dirty="0"/>
              <a:t>事前学習済みモデル</a:t>
            </a:r>
            <a:endParaRPr kumimoji="1" lang="en-US" altLang="ja-JP" sz="3200" dirty="0"/>
          </a:p>
          <a:p>
            <a:endParaRPr kumimoji="1" lang="en-US" altLang="ja-JP" sz="3200" dirty="0"/>
          </a:p>
          <a:p>
            <a:pPr marL="342900" indent="-342900">
              <a:buFont typeface="Arial" panose="020B0604020202020204" pitchFamily="34" charset="0"/>
              <a:buChar char="•"/>
            </a:pPr>
            <a:r>
              <a:rPr kumimoji="1" lang="ja-JP" altLang="en-US" sz="2400" dirty="0"/>
              <a:t>京都大学 黒橋・河原研究室 が公開</a:t>
            </a:r>
            <a:endParaRPr kumimoji="1" lang="en-US" altLang="ja-JP" sz="2400" dirty="0"/>
          </a:p>
          <a:p>
            <a:endParaRPr lang="en-US" altLang="ja-JP" sz="2400" dirty="0"/>
          </a:p>
          <a:p>
            <a:pPr marL="342900" indent="-342900">
              <a:buFont typeface="Arial" panose="020B0604020202020204" pitchFamily="34" charset="0"/>
              <a:buChar char="•"/>
            </a:pPr>
            <a:r>
              <a:rPr lang="ja-JP" altLang="en-US" sz="2400" dirty="0"/>
              <a:t>日本語</a:t>
            </a:r>
            <a:r>
              <a:rPr lang="en-US" altLang="ja-JP" sz="2400" dirty="0"/>
              <a:t> Wikipedia (</a:t>
            </a:r>
            <a:r>
              <a:rPr lang="ja-JP" altLang="en-US" sz="2400" dirty="0"/>
              <a:t>約</a:t>
            </a:r>
            <a:r>
              <a:rPr lang="en-US" altLang="ja-JP" sz="2400" dirty="0"/>
              <a:t> 1,800 </a:t>
            </a:r>
            <a:r>
              <a:rPr lang="ja-JP" altLang="en-US" sz="2400" dirty="0"/>
              <a:t>万文</a:t>
            </a:r>
            <a:r>
              <a:rPr lang="en-US" altLang="ja-JP" sz="2400" dirty="0"/>
              <a:t>) </a:t>
            </a:r>
            <a:r>
              <a:rPr lang="ja-JP" altLang="en-US" sz="2400" dirty="0"/>
              <a:t>を用いて学習</a:t>
            </a:r>
            <a:endParaRPr lang="en-US" altLang="ja-JP" sz="2400" dirty="0"/>
          </a:p>
          <a:p>
            <a:endParaRPr lang="en-US" altLang="ja-JP" sz="2400" dirty="0"/>
          </a:p>
          <a:p>
            <a:pPr marL="342900" indent="-342900">
              <a:buFont typeface="Arial" panose="020B0604020202020204" pitchFamily="34" charset="0"/>
              <a:buChar char="•"/>
            </a:pPr>
            <a:r>
              <a:rPr kumimoji="1" lang="ja-JP" altLang="en-US" sz="2400" dirty="0"/>
              <a:t>設定値</a:t>
            </a:r>
          </a:p>
          <a:p>
            <a:r>
              <a:rPr kumimoji="1" lang="en-US" altLang="ja-JP" sz="2000" dirty="0"/>
              <a:t>	- Transformer </a:t>
            </a:r>
            <a:r>
              <a:rPr kumimoji="1" lang="ja-JP" altLang="en-US" sz="2000" dirty="0"/>
              <a:t>の層数 </a:t>
            </a:r>
            <a:r>
              <a:rPr kumimoji="1" lang="en-US" altLang="ja-JP" sz="2000" dirty="0"/>
              <a:t>L = 12</a:t>
            </a:r>
          </a:p>
          <a:p>
            <a:r>
              <a:rPr kumimoji="1" lang="en-US" altLang="ja-JP" sz="2000" dirty="0"/>
              <a:t>	- </a:t>
            </a:r>
            <a:r>
              <a:rPr kumimoji="1" lang="ja-JP" altLang="en-US" sz="2000" dirty="0"/>
              <a:t>隠れ状態ベクトルの次元数 </a:t>
            </a:r>
            <a:r>
              <a:rPr kumimoji="1" lang="en-US" altLang="ja-JP" sz="2000" dirty="0"/>
              <a:t>H = 768</a:t>
            </a:r>
          </a:p>
          <a:p>
            <a:r>
              <a:rPr kumimoji="1" lang="en-US" altLang="ja-JP" sz="2000" dirty="0"/>
              <a:t>	- Multi-head Self-Attention </a:t>
            </a:r>
            <a:r>
              <a:rPr kumimoji="1" lang="ja-JP" altLang="en-US" sz="2000" dirty="0"/>
              <a:t>のヘッド数 </a:t>
            </a:r>
            <a:r>
              <a:rPr kumimoji="1" lang="en-US" altLang="ja-JP" sz="2000" dirty="0"/>
              <a:t>A = 12</a:t>
            </a:r>
          </a:p>
          <a:p>
            <a:r>
              <a:rPr kumimoji="1" lang="en-US" altLang="ja-JP" sz="2000" dirty="0"/>
              <a:t>	( </a:t>
            </a:r>
            <a:r>
              <a:rPr kumimoji="1" lang="ja-JP" altLang="en-US" sz="2000" dirty="0"/>
              <a:t>英語学習済みモデル </a:t>
            </a:r>
            <a:r>
              <a:rPr kumimoji="1" lang="en-US" altLang="ja-JP" sz="2000" dirty="0"/>
              <a:t>BERT-Base </a:t>
            </a:r>
            <a:r>
              <a:rPr kumimoji="1" lang="ja-JP" altLang="en-US" sz="2000" dirty="0"/>
              <a:t>と同一 </a:t>
            </a:r>
            <a:r>
              <a:rPr kumimoji="1" lang="en-US" altLang="ja-JP" sz="2000" dirty="0"/>
              <a:t>)</a:t>
            </a:r>
          </a:p>
          <a:p>
            <a:pPr marL="342900" indent="-342900">
              <a:buFont typeface="Arial" panose="020B0604020202020204" pitchFamily="34" charset="0"/>
              <a:buChar char="•"/>
            </a:pPr>
            <a:endParaRPr kumimoji="1" lang="en-US" altLang="ja-JP" sz="2400" dirty="0"/>
          </a:p>
          <a:p>
            <a:endParaRPr kumimoji="1" lang="en-US" altLang="ja-JP" sz="1600" dirty="0"/>
          </a:p>
          <a:p>
            <a:endParaRPr kumimoji="1" lang="ja-JP" altLang="en-US" sz="1600" dirty="0"/>
          </a:p>
        </p:txBody>
      </p:sp>
    </p:spTree>
    <p:extLst>
      <p:ext uri="{BB962C8B-B14F-4D97-AF65-F5344CB8AC3E}">
        <p14:creationId xmlns:p14="http://schemas.microsoft.com/office/powerpoint/2010/main" val="3820573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56</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813850" cy="347787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筆者らによって公開されている</a:t>
            </a:r>
            <a:endParaRPr kumimoji="1" lang="en-US" altLang="ja-JP" sz="2400" dirty="0"/>
          </a:p>
          <a:p>
            <a:r>
              <a:rPr kumimoji="1" lang="ja-JP" altLang="en-US" sz="2400" dirty="0"/>
              <a:t>　</a:t>
            </a:r>
            <a:r>
              <a:rPr kumimoji="1" lang="en-US" altLang="ja-JP" sz="2400" dirty="0" err="1"/>
              <a:t>Danbooru</a:t>
            </a:r>
            <a:r>
              <a:rPr kumimoji="1" lang="en-US" altLang="ja-JP" sz="2400" dirty="0"/>
              <a:t> </a:t>
            </a:r>
            <a:r>
              <a:rPr kumimoji="1" lang="ja-JP" altLang="en-US" sz="2400" dirty="0"/>
              <a:t>・ </a:t>
            </a:r>
            <a:r>
              <a:rPr kumimoji="1" lang="en-US" altLang="ja-JP" sz="2400" dirty="0" err="1"/>
              <a:t>Safebooru</a:t>
            </a:r>
            <a:r>
              <a:rPr kumimoji="1" lang="en-US" altLang="ja-JP" sz="2400" dirty="0"/>
              <a:t> </a:t>
            </a:r>
            <a:r>
              <a:rPr kumimoji="1" lang="ja-JP" altLang="en-US" sz="2400" dirty="0"/>
              <a:t>から約 </a:t>
            </a:r>
            <a:r>
              <a:rPr kumimoji="1" lang="en-US" altLang="ja-JP" sz="2400" dirty="0"/>
              <a:t>100 </a:t>
            </a:r>
            <a:r>
              <a:rPr kumimoji="1" lang="ja-JP" altLang="en-US" sz="2400" dirty="0"/>
              <a:t>万枚の</a:t>
            </a:r>
            <a:endParaRPr kumimoji="1" lang="en-US" altLang="ja-JP" sz="2400" dirty="0"/>
          </a:p>
          <a:p>
            <a:r>
              <a:rPr kumimoji="1" lang="en-US" altLang="ja-JP" sz="2400" dirty="0"/>
              <a:t>   </a:t>
            </a:r>
            <a:r>
              <a:rPr kumimoji="1" lang="ja-JP" altLang="en-US" sz="2400" dirty="0"/>
              <a:t>イラストを用いて学習した事前学習済みモデルを使用</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本研究ではコマ画像のエンコーダとしてのみ用いる</a:t>
            </a:r>
            <a:endParaRPr kumimoji="1" lang="en-US" altLang="ja-JP" sz="2400" dirty="0"/>
          </a:p>
          <a:p>
            <a:endParaRPr lang="en-US" altLang="ja-JP" sz="2000" dirty="0"/>
          </a:p>
          <a:p>
            <a:pPr marL="342900" indent="-342900">
              <a:buFont typeface="Arial" panose="020B0604020202020204" pitchFamily="34" charset="0"/>
              <a:buChar char="•"/>
            </a:pPr>
            <a:endParaRPr kumimoji="1" lang="en-US" altLang="ja-JP" sz="2000" dirty="0"/>
          </a:p>
          <a:p>
            <a:endParaRPr kumimoji="1" lang="en-US" altLang="ja-JP" sz="1400" dirty="0"/>
          </a:p>
          <a:p>
            <a:endParaRPr kumimoji="1" lang="ja-JP" altLang="en-US" sz="1400" dirty="0"/>
          </a:p>
          <a:p>
            <a:endParaRPr kumimoji="1" lang="en-US" altLang="ja-JP" sz="1600" dirty="0"/>
          </a:p>
          <a:p>
            <a:endParaRPr kumimoji="1" lang="ja-JP" altLang="en-US" sz="1600" dirty="0"/>
          </a:p>
        </p:txBody>
      </p:sp>
      <p:sp>
        <p:nvSpPr>
          <p:cNvPr id="3" name="正方形/長方形 2">
            <a:extLst>
              <a:ext uri="{FF2B5EF4-FFF2-40B4-BE49-F238E27FC236}">
                <a16:creationId xmlns:a16="http://schemas.microsoft.com/office/drawing/2014/main" id="{0DA7CD8F-EBA0-486A-BFDA-F507A5ACAC99}"/>
              </a:ext>
            </a:extLst>
          </p:cNvPr>
          <p:cNvSpPr/>
          <p:nvPr/>
        </p:nvSpPr>
        <p:spPr>
          <a:xfrm>
            <a:off x="3676423" y="4465556"/>
            <a:ext cx="1785255" cy="1631216"/>
          </a:xfrm>
          <a:prstGeom prst="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E8F02FFF-A54C-4B98-A066-C1565B0D6966}"/>
              </a:ext>
            </a:extLst>
          </p:cNvPr>
          <p:cNvGrpSpPr/>
          <p:nvPr/>
        </p:nvGrpSpPr>
        <p:grpSpPr>
          <a:xfrm>
            <a:off x="427051" y="4096223"/>
            <a:ext cx="8284000" cy="2082037"/>
            <a:chOff x="430000" y="2274834"/>
            <a:chExt cx="8284000" cy="2082037"/>
          </a:xfrm>
        </p:grpSpPr>
        <p:grpSp>
          <p:nvGrpSpPr>
            <p:cNvPr id="16" name="グループ化 15">
              <a:extLst>
                <a:ext uri="{FF2B5EF4-FFF2-40B4-BE49-F238E27FC236}">
                  <a16:creationId xmlns:a16="http://schemas.microsoft.com/office/drawing/2014/main" id="{AA7DB144-9CE1-43E9-8681-BF1C5A85A28A}"/>
                </a:ext>
              </a:extLst>
            </p:cNvPr>
            <p:cNvGrpSpPr/>
            <p:nvPr/>
          </p:nvGrpSpPr>
          <p:grpSpPr>
            <a:xfrm>
              <a:off x="430000" y="2274834"/>
              <a:ext cx="8284000" cy="2082037"/>
              <a:chOff x="430000" y="2274834"/>
              <a:chExt cx="8284000" cy="2082037"/>
            </a:xfrm>
          </p:grpSpPr>
          <p:grpSp>
            <p:nvGrpSpPr>
              <p:cNvPr id="18" name="グループ化 17">
                <a:extLst>
                  <a:ext uri="{FF2B5EF4-FFF2-40B4-BE49-F238E27FC236}">
                    <a16:creationId xmlns:a16="http://schemas.microsoft.com/office/drawing/2014/main" id="{A88307A0-3342-4876-883D-75487E6B4D73}"/>
                  </a:ext>
                </a:extLst>
              </p:cNvPr>
              <p:cNvGrpSpPr/>
              <p:nvPr/>
            </p:nvGrpSpPr>
            <p:grpSpPr>
              <a:xfrm>
                <a:off x="430000" y="2501128"/>
                <a:ext cx="8284000" cy="1855743"/>
                <a:chOff x="818347" y="2501128"/>
                <a:chExt cx="8284000" cy="1855743"/>
              </a:xfrm>
            </p:grpSpPr>
            <p:sp>
              <p:nvSpPr>
                <p:cNvPr id="21" name="テキスト ボックス 20">
                  <a:extLst>
                    <a:ext uri="{FF2B5EF4-FFF2-40B4-BE49-F238E27FC236}">
                      <a16:creationId xmlns:a16="http://schemas.microsoft.com/office/drawing/2014/main" id="{6AA3BF75-96AD-491B-B345-2ABD7060FD32}"/>
                    </a:ext>
                  </a:extLst>
                </p:cNvPr>
                <p:cNvSpPr txBox="1"/>
                <p:nvPr/>
              </p:nvSpPr>
              <p:spPr>
                <a:xfrm>
                  <a:off x="6229939" y="2644166"/>
                  <a:ext cx="2872408" cy="1631216"/>
                </a:xfrm>
                <a:prstGeom prst="rect">
                  <a:avLst/>
                </a:prstGeom>
                <a:noFill/>
              </p:spPr>
              <p:txBody>
                <a:bodyPr wrap="square" rtlCol="0">
                  <a:spAutoFit/>
                </a:bodyPr>
                <a:lstStyle/>
                <a:p>
                  <a:r>
                    <a:rPr kumimoji="1" lang="en-US" altLang="ja-JP" sz="2000" dirty="0"/>
                    <a:t>('monochrome', 0.83), </a:t>
                  </a:r>
                </a:p>
                <a:p>
                  <a:r>
                    <a:rPr kumimoji="1" lang="en-US" altLang="ja-JP" sz="2000" dirty="0"/>
                    <a:t>('1girl', 0.72),</a:t>
                  </a:r>
                </a:p>
                <a:p>
                  <a:r>
                    <a:rPr kumimoji="1" lang="en-US" altLang="ja-JP" sz="2000" dirty="0"/>
                    <a:t>('1boy', 0.54), </a:t>
                  </a:r>
                </a:p>
                <a:p>
                  <a:r>
                    <a:rPr kumimoji="1" lang="en-US" altLang="ja-JP" sz="2000" dirty="0"/>
                    <a:t>('glasses', 0.44), </a:t>
                  </a:r>
                </a:p>
                <a:p>
                  <a:r>
                    <a:rPr kumimoji="1" lang="en-US" altLang="ja-JP" sz="2000" dirty="0"/>
                    <a:t>('short hair', 0.41) …</a:t>
                  </a:r>
                </a:p>
              </p:txBody>
            </p:sp>
            <p:pic>
              <p:nvPicPr>
                <p:cNvPr id="22" name="図 21">
                  <a:extLst>
                    <a:ext uri="{FF2B5EF4-FFF2-40B4-BE49-F238E27FC236}">
                      <a16:creationId xmlns:a16="http://schemas.microsoft.com/office/drawing/2014/main" id="{D9207B05-C756-4A2C-BFFE-B1E237073E77}"/>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818347" y="2501128"/>
                  <a:ext cx="2674454" cy="1855743"/>
                </a:xfrm>
                <a:prstGeom prst="rect">
                  <a:avLst/>
                </a:prstGeom>
              </p:spPr>
            </p:pic>
            <p:sp>
              <p:nvSpPr>
                <p:cNvPr id="23" name="矢印: 右 22">
                  <a:extLst>
                    <a:ext uri="{FF2B5EF4-FFF2-40B4-BE49-F238E27FC236}">
                      <a16:creationId xmlns:a16="http://schemas.microsoft.com/office/drawing/2014/main" id="{03B9ABC9-2DA5-44C2-AB58-F9D85A85038F}"/>
                    </a:ext>
                  </a:extLst>
                </p:cNvPr>
                <p:cNvSpPr/>
                <p:nvPr/>
              </p:nvSpPr>
              <p:spPr>
                <a:xfrm>
                  <a:off x="3641890" y="3165612"/>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BA22031E-ABA4-41E1-B21D-BB1EBCDA3B1D}"/>
                    </a:ext>
                  </a:extLst>
                </p:cNvPr>
                <p:cNvSpPr/>
                <p:nvPr/>
              </p:nvSpPr>
              <p:spPr>
                <a:xfrm>
                  <a:off x="4343403" y="3056280"/>
                  <a:ext cx="1178590" cy="745435"/>
                </a:xfrm>
                <a:prstGeom prst="round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ベクトル</a:t>
                  </a:r>
                </a:p>
              </p:txBody>
            </p:sp>
            <p:sp>
              <p:nvSpPr>
                <p:cNvPr id="25" name="矢印: 右 24">
                  <a:extLst>
                    <a:ext uri="{FF2B5EF4-FFF2-40B4-BE49-F238E27FC236}">
                      <a16:creationId xmlns:a16="http://schemas.microsoft.com/office/drawing/2014/main" id="{8249D62A-365B-476D-B570-7ECA177A82BF}"/>
                    </a:ext>
                  </a:extLst>
                </p:cNvPr>
                <p:cNvSpPr/>
                <p:nvPr/>
              </p:nvSpPr>
              <p:spPr>
                <a:xfrm>
                  <a:off x="5677515" y="3165610"/>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a:extLst>
                  <a:ext uri="{FF2B5EF4-FFF2-40B4-BE49-F238E27FC236}">
                    <a16:creationId xmlns:a16="http://schemas.microsoft.com/office/drawing/2014/main" id="{2C2A432B-FE99-452D-A41F-4E1BDC9BDFB2}"/>
                  </a:ext>
                </a:extLst>
              </p:cNvPr>
              <p:cNvSpPr txBox="1"/>
              <p:nvPr/>
            </p:nvSpPr>
            <p:spPr>
              <a:xfrm>
                <a:off x="5841592" y="2274834"/>
                <a:ext cx="2488228" cy="369332"/>
              </a:xfrm>
              <a:prstGeom prst="rect">
                <a:avLst/>
              </a:prstGeom>
              <a:noFill/>
            </p:spPr>
            <p:txBody>
              <a:bodyPr wrap="square" rtlCol="0">
                <a:spAutoFit/>
              </a:bodyPr>
              <a:lstStyle/>
              <a:p>
                <a:pPr algn="ctr"/>
                <a:r>
                  <a:rPr kumimoji="1" lang="ja-JP" altLang="en-US" dirty="0"/>
                  <a:t>タグ予測</a:t>
                </a:r>
              </a:p>
            </p:txBody>
          </p:sp>
          <p:sp>
            <p:nvSpPr>
              <p:cNvPr id="20" name="テキスト ボックス 19">
                <a:extLst>
                  <a:ext uri="{FF2B5EF4-FFF2-40B4-BE49-F238E27FC236}">
                    <a16:creationId xmlns:a16="http://schemas.microsoft.com/office/drawing/2014/main" id="{96D06F4B-A7A9-4745-A028-9537CFEEDC64}"/>
                  </a:ext>
                </a:extLst>
              </p:cNvPr>
              <p:cNvSpPr txBox="1"/>
              <p:nvPr/>
            </p:nvSpPr>
            <p:spPr>
              <a:xfrm>
                <a:off x="3327886" y="3953826"/>
                <a:ext cx="2488228" cy="369332"/>
              </a:xfrm>
              <a:prstGeom prst="rect">
                <a:avLst/>
              </a:prstGeom>
              <a:noFill/>
            </p:spPr>
            <p:txBody>
              <a:bodyPr wrap="square" rtlCol="0">
                <a:spAutoFit/>
              </a:bodyPr>
              <a:lstStyle/>
              <a:p>
                <a:pPr algn="ctr"/>
                <a:r>
                  <a:rPr kumimoji="1" lang="en-US" altLang="ja-JP" dirty="0"/>
                  <a:t>dim : 4096</a:t>
                </a:r>
                <a:endParaRPr kumimoji="1" lang="ja-JP" altLang="en-US" dirty="0"/>
              </a:p>
            </p:txBody>
          </p:sp>
        </p:grpSp>
        <p:sp>
          <p:nvSpPr>
            <p:cNvPr id="17" name="テキスト ボックス 16">
              <a:extLst>
                <a:ext uri="{FF2B5EF4-FFF2-40B4-BE49-F238E27FC236}">
                  <a16:creationId xmlns:a16="http://schemas.microsoft.com/office/drawing/2014/main" id="{5EEC79D9-7CA5-469F-9D47-663C85C42C0B}"/>
                </a:ext>
              </a:extLst>
            </p:cNvPr>
            <p:cNvSpPr txBox="1"/>
            <p:nvPr/>
          </p:nvSpPr>
          <p:spPr>
            <a:xfrm>
              <a:off x="3327886" y="2274834"/>
              <a:ext cx="2488228" cy="369332"/>
            </a:xfrm>
            <a:prstGeom prst="rect">
              <a:avLst/>
            </a:prstGeom>
            <a:noFill/>
          </p:spPr>
          <p:txBody>
            <a:bodyPr wrap="square" rtlCol="0">
              <a:spAutoFit/>
            </a:bodyPr>
            <a:lstStyle/>
            <a:p>
              <a:pPr algn="ctr"/>
              <a:r>
                <a:rPr kumimoji="1" lang="ja-JP" altLang="en-US" dirty="0"/>
                <a:t>分散表現 抽出</a:t>
              </a:r>
            </a:p>
          </p:txBody>
        </p:sp>
      </p:grpSp>
      <p:sp>
        <p:nvSpPr>
          <p:cNvPr id="26" name="正方形/長方形 25">
            <a:extLst>
              <a:ext uri="{FF2B5EF4-FFF2-40B4-BE49-F238E27FC236}">
                <a16:creationId xmlns:a16="http://schemas.microsoft.com/office/drawing/2014/main" id="{662DB811-BC49-4A52-B55B-36C8AAEAF388}"/>
              </a:ext>
            </a:extLst>
          </p:cNvPr>
          <p:cNvSpPr/>
          <p:nvPr/>
        </p:nvSpPr>
        <p:spPr>
          <a:xfrm>
            <a:off x="4564578"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spTree>
    <p:extLst>
      <p:ext uri="{BB962C8B-B14F-4D97-AF65-F5344CB8AC3E}">
        <p14:creationId xmlns:p14="http://schemas.microsoft.com/office/powerpoint/2010/main" val="2995368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サブワード化なし</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429546"/>
            <a:ext cx="8173591" cy="3210373"/>
          </a:xfrm>
          <a:prstGeom prst="rect">
            <a:avLst/>
          </a:prstGeom>
        </p:spPr>
      </p:pic>
    </p:spTree>
    <p:extLst>
      <p:ext uri="{BB962C8B-B14F-4D97-AF65-F5344CB8AC3E}">
        <p14:creationId xmlns:p14="http://schemas.microsoft.com/office/powerpoint/2010/main" val="41447294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58</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578193"/>
            <a:ext cx="8173591" cy="2913079"/>
          </a:xfrm>
          <a:prstGeom prst="rect">
            <a:avLst/>
          </a:prstGeom>
        </p:spPr>
      </p:pic>
    </p:spTree>
    <p:extLst>
      <p:ext uri="{BB962C8B-B14F-4D97-AF65-F5344CB8AC3E}">
        <p14:creationId xmlns:p14="http://schemas.microsoft.com/office/powerpoint/2010/main" val="129477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VGG</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ja-JP" altLang="en-US" sz="2400" dirty="0">
                <a:effectLst/>
              </a:rPr>
              <a:t>畳み込み層と全結合層を連結し</a:t>
            </a:r>
            <a:r>
              <a:rPr lang="en-US" altLang="ja-JP" sz="2400" dirty="0">
                <a:effectLst/>
              </a:rPr>
              <a:t>,</a:t>
            </a:r>
          </a:p>
          <a:p>
            <a:pPr marL="0" indent="0">
              <a:buNone/>
            </a:pPr>
            <a:r>
              <a:rPr lang="ja-JP" altLang="en-US" sz="2400" dirty="0">
                <a:effectLst/>
              </a:rPr>
              <a:t>シンプルに層を増やしたネットワーク構造</a:t>
            </a:r>
            <a:endParaRPr lang="en-US" altLang="ja-JP" sz="2400" cap="none" dirty="0">
              <a:solidFill>
                <a:schemeClr val="tx1">
                  <a:lumMod val="95000"/>
                </a:schemeClr>
              </a:solidFill>
              <a:effectLst/>
            </a:endParaRPr>
          </a:p>
          <a:p>
            <a:pPr marL="0" indent="0">
              <a:buNone/>
            </a:pPr>
            <a:r>
              <a:rPr lang="ja-JP" altLang="en-US" sz="2400" dirty="0">
                <a:effectLst/>
              </a:rPr>
              <a:t>構成する層の数に応じて</a:t>
            </a:r>
            <a:r>
              <a:rPr lang="en-US" altLang="ja-JP" sz="2400" dirty="0">
                <a:effectLst/>
              </a:rPr>
              <a:t>, VGG-11 </a:t>
            </a:r>
            <a:r>
              <a:rPr lang="ja-JP" altLang="en-US" sz="2400" dirty="0">
                <a:effectLst/>
              </a:rPr>
              <a:t>や </a:t>
            </a:r>
            <a:r>
              <a:rPr lang="en-US" altLang="ja-JP" sz="2400" dirty="0">
                <a:effectLst/>
              </a:rPr>
              <a:t>VGG-16 </a:t>
            </a:r>
            <a:r>
              <a:rPr lang="ja-JP" altLang="en-US" sz="2400" dirty="0">
                <a:effectLst/>
              </a:rPr>
              <a:t>などと呼ばれることが多い</a:t>
            </a:r>
            <a:endParaRPr lang="en-US" altLang="ja-JP" sz="40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sp>
        <p:nvSpPr>
          <p:cNvPr id="4" name="テキスト ボックス 3">
            <a:extLst>
              <a:ext uri="{FF2B5EF4-FFF2-40B4-BE49-F238E27FC236}">
                <a16:creationId xmlns:a16="http://schemas.microsoft.com/office/drawing/2014/main" id="{B96AAC44-2AD1-497C-95D1-002334122EDD}"/>
              </a:ext>
            </a:extLst>
          </p:cNvPr>
          <p:cNvSpPr txBox="1"/>
          <p:nvPr/>
        </p:nvSpPr>
        <p:spPr>
          <a:xfrm>
            <a:off x="3536986" y="4608600"/>
            <a:ext cx="4200525" cy="830997"/>
          </a:xfrm>
          <a:prstGeom prst="rect">
            <a:avLst/>
          </a:prstGeom>
          <a:noFill/>
        </p:spPr>
        <p:txBody>
          <a:bodyPr wrap="square" rtlCol="0">
            <a:spAutoFit/>
          </a:bodyPr>
          <a:lstStyle/>
          <a:p>
            <a:r>
              <a:rPr kumimoji="1" lang="en-US" altLang="ja-JP" sz="1200" dirty="0"/>
              <a:t>Karen </a:t>
            </a:r>
            <a:r>
              <a:rPr kumimoji="1" lang="en-US" altLang="ja-JP" sz="1200" dirty="0" err="1"/>
              <a:t>Simonyan</a:t>
            </a:r>
            <a:r>
              <a:rPr kumimoji="1" lang="en-US" altLang="ja-JP" sz="1200" dirty="0"/>
              <a:t> and Andrew Zisserman",</a:t>
            </a:r>
          </a:p>
          <a:p>
            <a:r>
              <a:rPr kumimoji="1" lang="en-US" altLang="ja-JP" sz="1200" dirty="0"/>
              <a:t>"Very Deep Convolutional Networks for Large-Scale Image Recognition", In "International Conference on Learning Representations", 2015</a:t>
            </a:r>
          </a:p>
        </p:txBody>
      </p:sp>
    </p:spTree>
    <p:extLst>
      <p:ext uri="{BB962C8B-B14F-4D97-AF65-F5344CB8AC3E}">
        <p14:creationId xmlns:p14="http://schemas.microsoft.com/office/powerpoint/2010/main" val="1549971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solidFill>
                  <a:schemeClr val="accent3">
                    <a:lumMod val="60000"/>
                    <a:lumOff val="40000"/>
                  </a:schemeClr>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grpSp>
        <p:nvGrpSpPr>
          <p:cNvPr id="16" name="グループ化 15">
            <a:extLst>
              <a:ext uri="{FF2B5EF4-FFF2-40B4-BE49-F238E27FC236}">
                <a16:creationId xmlns:a16="http://schemas.microsoft.com/office/drawing/2014/main" id="{5AE0F5CC-8C69-413B-A27B-1E30ADC173B4}"/>
              </a:ext>
            </a:extLst>
          </p:cNvPr>
          <p:cNvGrpSpPr/>
          <p:nvPr/>
        </p:nvGrpSpPr>
        <p:grpSpPr>
          <a:xfrm>
            <a:off x="2100488" y="2780978"/>
            <a:ext cx="1874123" cy="1296043"/>
            <a:chOff x="1960073" y="1758243"/>
            <a:chExt cx="1874123" cy="1296043"/>
          </a:xfrm>
        </p:grpSpPr>
        <p:sp>
          <p:nvSpPr>
            <p:cNvPr id="22" name="正方形/長方形 21">
              <a:extLst>
                <a:ext uri="{FF2B5EF4-FFF2-40B4-BE49-F238E27FC236}">
                  <a16:creationId xmlns:a16="http://schemas.microsoft.com/office/drawing/2014/main" id="{70BFB85D-A833-4FFE-9C7F-E8523522AB4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descr="スポーツゲーム が含まれている画像&#10;&#10;自動的に生成された説明">
              <a:extLst>
                <a:ext uri="{FF2B5EF4-FFF2-40B4-BE49-F238E27FC236}">
                  <a16:creationId xmlns:a16="http://schemas.microsoft.com/office/drawing/2014/main" id="{A56938D9-8C52-45BE-958C-F47E636A3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41" name="正方形/長方形 40">
            <a:extLst>
              <a:ext uri="{FF2B5EF4-FFF2-40B4-BE49-F238E27FC236}">
                <a16:creationId xmlns:a16="http://schemas.microsoft.com/office/drawing/2014/main" id="{2ECD8D04-4605-42FF-9A29-193355CE38BB}"/>
              </a:ext>
            </a:extLst>
          </p:cNvPr>
          <p:cNvSpPr/>
          <p:nvPr/>
        </p:nvSpPr>
        <p:spPr>
          <a:xfrm>
            <a:off x="4345897" y="5762762"/>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sp>
        <p:nvSpPr>
          <p:cNvPr id="5" name="正方形/長方形 4">
            <a:extLst>
              <a:ext uri="{FF2B5EF4-FFF2-40B4-BE49-F238E27FC236}">
                <a16:creationId xmlns:a16="http://schemas.microsoft.com/office/drawing/2014/main" id="{0CDD2DE6-551C-472A-9AFE-FD4E2335DE25}"/>
              </a:ext>
            </a:extLst>
          </p:cNvPr>
          <p:cNvSpPr/>
          <p:nvPr/>
        </p:nvSpPr>
        <p:spPr>
          <a:xfrm>
            <a:off x="3733800" y="2849880"/>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4D226D4F-F077-4237-9839-9AD9CA7B14FC}"/>
              </a:ext>
            </a:extLst>
          </p:cNvPr>
          <p:cNvSpPr/>
          <p:nvPr/>
        </p:nvSpPr>
        <p:spPr>
          <a:xfrm rot="933661">
            <a:off x="3145247" y="3254834"/>
            <a:ext cx="258460" cy="625978"/>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DDDDCE0A-1FF4-4223-9516-79FAE192EBD7}"/>
              </a:ext>
            </a:extLst>
          </p:cNvPr>
          <p:cNvSpPr/>
          <p:nvPr/>
        </p:nvSpPr>
        <p:spPr>
          <a:xfrm>
            <a:off x="2107711" y="3311525"/>
            <a:ext cx="167640" cy="555626"/>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423763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Self-Attention</a:t>
            </a:r>
            <a:endParaRPr lang="ja-JP" altLang="en-US" sz="4050" cap="none" dirty="0">
              <a:solidFill>
                <a:schemeClr val="tx1"/>
              </a:solidFill>
            </a:endParaRPr>
          </a:p>
        </p:txBody>
      </p:sp>
      <p:pic>
        <p:nvPicPr>
          <p:cNvPr id="6" name="コンテンツ プレースホルダー 5">
            <a:extLst>
              <a:ext uri="{FF2B5EF4-FFF2-40B4-BE49-F238E27FC236}">
                <a16:creationId xmlns:a16="http://schemas.microsoft.com/office/drawing/2014/main" id="{74DD6D7A-EF1B-46BE-9997-7F7AFFB2C78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1843"/>
          <a:stretch/>
        </p:blipFill>
        <p:spPr>
          <a:xfrm>
            <a:off x="856061" y="1907792"/>
            <a:ext cx="6593688" cy="3809835"/>
          </a:xfrm>
        </p:spPr>
      </p:pic>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60</a:t>
            </a:fld>
            <a:endParaRPr kumimoji="1" lang="ja-JP" altLang="en-US"/>
          </a:p>
        </p:txBody>
      </p:sp>
    </p:spTree>
    <p:extLst>
      <p:ext uri="{BB962C8B-B14F-4D97-AF65-F5344CB8AC3E}">
        <p14:creationId xmlns:p14="http://schemas.microsoft.com/office/powerpoint/2010/main" val="1913726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 </a:t>
            </a:r>
            <a:r>
              <a:rPr lang="en-US" altLang="ja-JP" sz="2400" dirty="0">
                <a:solidFill>
                  <a:schemeClr val="tx1">
                    <a:lumMod val="95000"/>
                  </a:schemeClr>
                </a:solidFill>
              </a:rPr>
              <a:t>109 </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作者によるセリフの感情アノテーションなし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61</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746E4B-D72A-484E-8EFB-8B581C059728}"/>
              </a:ext>
            </a:extLst>
          </p:cNvPr>
          <p:cNvSpPr>
            <a:spLocks noGrp="1"/>
          </p:cNvSpPr>
          <p:nvPr>
            <p:ph type="ctrTitle"/>
          </p:nvPr>
        </p:nvSpPr>
        <p:spPr/>
        <p:txBody>
          <a:bodyPr>
            <a:normAutofit/>
          </a:bodyPr>
          <a:lstStyle/>
          <a:p>
            <a:pPr algn="l"/>
            <a:r>
              <a:rPr kumimoji="1" lang="en-US" altLang="ja-JP" dirty="0"/>
              <a:t>4 </a:t>
            </a:r>
            <a:r>
              <a:rPr kumimoji="1" lang="ja-JP" altLang="en-US" dirty="0"/>
              <a:t>コマ漫画ストーリー</a:t>
            </a:r>
            <a:br>
              <a:rPr kumimoji="1" lang="en-US" altLang="ja-JP" dirty="0"/>
            </a:br>
            <a:r>
              <a:rPr kumimoji="1" lang="ja-JP" altLang="en-US" dirty="0"/>
              <a:t>データセットの拡張に関する協力のお願い</a:t>
            </a:r>
          </a:p>
        </p:txBody>
      </p:sp>
      <p:sp>
        <p:nvSpPr>
          <p:cNvPr id="4" name="テキスト ボックス 3">
            <a:extLst>
              <a:ext uri="{FF2B5EF4-FFF2-40B4-BE49-F238E27FC236}">
                <a16:creationId xmlns:a16="http://schemas.microsoft.com/office/drawing/2014/main" id="{414C0107-37DA-410F-84CC-F4B28E2E31F1}"/>
              </a:ext>
            </a:extLst>
          </p:cNvPr>
          <p:cNvSpPr txBox="1"/>
          <p:nvPr/>
        </p:nvSpPr>
        <p:spPr>
          <a:xfrm>
            <a:off x="5001936" y="3940205"/>
            <a:ext cx="2999064" cy="507831"/>
          </a:xfrm>
          <a:prstGeom prst="rect">
            <a:avLst/>
          </a:prstGeom>
          <a:noFill/>
        </p:spPr>
        <p:txBody>
          <a:bodyPr wrap="square" rtlCol="0">
            <a:spAutoFit/>
          </a:bodyPr>
          <a:lstStyle/>
          <a:p>
            <a:pPr algn="r" defTabSz="685800"/>
            <a:r>
              <a:rPr kumimoji="1" lang="ja-JP" altLang="en-US" sz="1350" dirty="0">
                <a:solidFill>
                  <a:prstClr val="black"/>
                </a:solidFill>
                <a:latin typeface="游ゴシック" panose="020F0502020204030204"/>
                <a:ea typeface="游ゴシック" panose="020B0400000000000000" pitchFamily="50" charset="-128"/>
              </a:rPr>
              <a:t>ソフトウェアシステム研究グループ</a:t>
            </a:r>
            <a:endParaRPr kumimoji="1" lang="en-US" altLang="ja-JP" sz="1350" dirty="0">
              <a:solidFill>
                <a:prstClr val="black"/>
              </a:solidFill>
              <a:latin typeface="游ゴシック" panose="020F0502020204030204"/>
              <a:ea typeface="游ゴシック" panose="020B0400000000000000" pitchFamily="50" charset="-128"/>
            </a:endParaRPr>
          </a:p>
          <a:p>
            <a:pPr algn="r" defTabSz="685800"/>
            <a:r>
              <a:rPr kumimoji="1" lang="en-US" altLang="ja-JP" sz="1350" dirty="0">
                <a:solidFill>
                  <a:prstClr val="black"/>
                </a:solidFill>
                <a:latin typeface="游ゴシック" panose="020F0502020204030204"/>
                <a:ea typeface="游ゴシック" panose="020B0400000000000000" pitchFamily="50" charset="-128"/>
              </a:rPr>
              <a:t>B4 </a:t>
            </a:r>
            <a:r>
              <a:rPr kumimoji="1" lang="ja-JP" altLang="en-US" sz="1350" dirty="0">
                <a:solidFill>
                  <a:prstClr val="black"/>
                </a:solidFill>
                <a:latin typeface="游ゴシック" panose="020F0502020204030204"/>
                <a:ea typeface="游ゴシック" panose="020B0400000000000000" pitchFamily="50" charset="-128"/>
              </a:rPr>
              <a:t>高山</a:t>
            </a:r>
          </a:p>
        </p:txBody>
      </p:sp>
      <p:sp>
        <p:nvSpPr>
          <p:cNvPr id="5" name="テキスト ボックス 4">
            <a:extLst>
              <a:ext uri="{FF2B5EF4-FFF2-40B4-BE49-F238E27FC236}">
                <a16:creationId xmlns:a16="http://schemas.microsoft.com/office/drawing/2014/main" id="{EC5385AD-7FDF-438C-BD4B-0F19B110F152}"/>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1</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27008280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6831648-1039-48B6-8906-9E7979E55AEE}"/>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要旨</a:t>
            </a:r>
          </a:p>
        </p:txBody>
      </p:sp>
      <p:sp>
        <p:nvSpPr>
          <p:cNvPr id="4" name="テキスト ボックス 3">
            <a:extLst>
              <a:ext uri="{FF2B5EF4-FFF2-40B4-BE49-F238E27FC236}">
                <a16:creationId xmlns:a16="http://schemas.microsoft.com/office/drawing/2014/main" id="{F23479EC-B60B-416D-9CD6-3B4B35D448D9}"/>
              </a:ext>
            </a:extLst>
          </p:cNvPr>
          <p:cNvSpPr txBox="1"/>
          <p:nvPr/>
        </p:nvSpPr>
        <p:spPr>
          <a:xfrm>
            <a:off x="414164" y="2108914"/>
            <a:ext cx="7777686" cy="2169825"/>
          </a:xfrm>
          <a:prstGeom prst="rect">
            <a:avLst/>
          </a:prstGeom>
          <a:noFill/>
        </p:spPr>
        <p:txBody>
          <a:bodyPr wrap="square" rtlCol="0">
            <a:spAutoFit/>
          </a:bodyPr>
          <a:lstStyle/>
          <a:p>
            <a:pPr defTabSz="685800"/>
            <a:r>
              <a:rPr kumimoji="1" lang="ja-JP" altLang="en-US" dirty="0">
                <a:solidFill>
                  <a:prstClr val="black"/>
                </a:solidFill>
                <a:latin typeface="游ゴシック" panose="020F0502020204030204"/>
                <a:ea typeface="游ゴシック" panose="020B0400000000000000" pitchFamily="50" charset="-128"/>
              </a:rPr>
              <a:t>・現状における</a:t>
            </a:r>
            <a:r>
              <a:rPr kumimoji="1" lang="ja-JP" altLang="en-US" sz="2100" dirty="0">
                <a:solidFill>
                  <a:prstClr val="black">
                    <a:lumMod val="95000"/>
                  </a:prstClr>
                </a:solidFill>
                <a:latin typeface="游ゴシック" panose="020F0502020204030204"/>
                <a:ea typeface="游ゴシック" panose="020B0400000000000000" pitchFamily="50" charset="-128"/>
              </a:rPr>
              <a:t>データセットの問題</a:t>
            </a:r>
            <a:endParaRPr kumimoji="1" lang="en-US" altLang="ja-JP" sz="2100" dirty="0">
              <a:solidFill>
                <a:prstClr val="black">
                  <a:lumMod val="95000"/>
                </a:prstClr>
              </a:solidFill>
              <a:latin typeface="游ゴシック" panose="020F0502020204030204"/>
              <a:ea typeface="游ゴシック" panose="020B0400000000000000" pitchFamily="50" charset="-128"/>
            </a:endParaRPr>
          </a:p>
          <a:p>
            <a:pPr marL="342900" lvl="1" defTabSz="685800"/>
            <a:endParaRPr kumimoji="1" lang="en-US" altLang="ja-JP" dirty="0">
              <a:solidFill>
                <a:prstClr val="black"/>
              </a:solidFill>
              <a:latin typeface="游ゴシック" panose="020F0502020204030204"/>
              <a:ea typeface="游ゴシック" panose="020B0400000000000000" pitchFamily="50" charset="-128"/>
            </a:endParaRPr>
          </a:p>
          <a:p>
            <a:pPr marL="342900" lvl="1" defTabSz="685800"/>
            <a:r>
              <a:rPr kumimoji="1" lang="en-US" altLang="ja-JP" sz="2100" dirty="0">
                <a:solidFill>
                  <a:prstClr val="black"/>
                </a:solidFill>
                <a:latin typeface="游ゴシック" panose="020F0502020204030204"/>
                <a:ea typeface="游ゴシック" panose="020B0400000000000000" pitchFamily="50" charset="-128"/>
              </a:rPr>
              <a:t>1. </a:t>
            </a:r>
            <a:r>
              <a:rPr kumimoji="1" lang="ja-JP" altLang="en-US" sz="2100" dirty="0">
                <a:solidFill>
                  <a:prstClr val="black"/>
                </a:solidFill>
                <a:latin typeface="游ゴシック" panose="020F0502020204030204"/>
                <a:ea typeface="游ゴシック" panose="020B0400000000000000" pitchFamily="50" charset="-128"/>
              </a:rPr>
              <a:t>データ数の少なさ</a:t>
            </a:r>
            <a:endParaRPr kumimoji="1" lang="en-US" altLang="ja-JP" dirty="0">
              <a:solidFill>
                <a:prstClr val="black"/>
              </a:solidFill>
              <a:latin typeface="游ゴシック" panose="020F0502020204030204"/>
              <a:ea typeface="游ゴシック" panose="020B0400000000000000" pitchFamily="50" charset="-128"/>
            </a:endParaRPr>
          </a:p>
          <a:p>
            <a:pPr marL="342900" lvl="1" defTabSz="685800"/>
            <a:r>
              <a:rPr kumimoji="1" lang="en-US" altLang="ja-JP" dirty="0">
                <a:solidFill>
                  <a:prstClr val="black"/>
                </a:solidFill>
                <a:latin typeface="游ゴシック" panose="020F0502020204030204"/>
                <a:ea typeface="游ゴシック" panose="020B0400000000000000" pitchFamily="50" charset="-128"/>
              </a:rPr>
              <a:t>	- 1 </a:t>
            </a:r>
            <a:r>
              <a:rPr kumimoji="1" lang="ja-JP" altLang="en-US" dirty="0">
                <a:solidFill>
                  <a:prstClr val="black"/>
                </a:solidFill>
                <a:latin typeface="游ゴシック" panose="020F0502020204030204"/>
                <a:ea typeface="游ゴシック" panose="020B0400000000000000" pitchFamily="50" charset="-128"/>
              </a:rPr>
              <a:t>タッチにつき</a:t>
            </a:r>
            <a:r>
              <a:rPr kumimoji="1" lang="en-US" altLang="ja-JP" dirty="0">
                <a:solidFill>
                  <a:prstClr val="black"/>
                </a:solidFill>
                <a:latin typeface="游ゴシック" panose="020F0502020204030204"/>
                <a:ea typeface="游ゴシック" panose="020B0400000000000000" pitchFamily="50" charset="-128"/>
              </a:rPr>
              <a:t>, 10 </a:t>
            </a:r>
            <a:r>
              <a:rPr kumimoji="1" lang="ja-JP" altLang="en-US" dirty="0">
                <a:solidFill>
                  <a:prstClr val="black"/>
                </a:solidFill>
                <a:latin typeface="游ゴシック" panose="020F0502020204030204"/>
                <a:ea typeface="游ゴシック" panose="020B0400000000000000" pitchFamily="50" charset="-128"/>
              </a:rPr>
              <a:t>話ずつ </a:t>
            </a:r>
            <a:r>
              <a:rPr kumimoji="1" lang="en-US" altLang="ja-JP" dirty="0">
                <a:solidFill>
                  <a:prstClr val="black"/>
                </a:solidFill>
                <a:latin typeface="游ゴシック" panose="020F0502020204030204"/>
                <a:ea typeface="游ゴシック" panose="020B0400000000000000" pitchFamily="50" charset="-128"/>
              </a:rPr>
              <a:t>(1 </a:t>
            </a:r>
            <a:r>
              <a:rPr kumimoji="1" lang="ja-JP" altLang="en-US" dirty="0">
                <a:solidFill>
                  <a:prstClr val="black"/>
                </a:solidFill>
                <a:latin typeface="游ゴシック" panose="020F0502020204030204"/>
                <a:ea typeface="游ゴシック" panose="020B0400000000000000" pitchFamily="50" charset="-128"/>
              </a:rPr>
              <a:t>タッチにつき</a:t>
            </a:r>
            <a:r>
              <a:rPr kumimoji="1" lang="en-US" altLang="ja-JP" dirty="0">
                <a:solidFill>
                  <a:prstClr val="black"/>
                </a:solidFill>
                <a:latin typeface="游ゴシック" panose="020F0502020204030204"/>
                <a:ea typeface="游ゴシック" panose="020B0400000000000000" pitchFamily="50" charset="-128"/>
              </a:rPr>
              <a:t>, </a:t>
            </a:r>
            <a:r>
              <a:rPr kumimoji="1" lang="ja-JP" altLang="en-US" dirty="0">
                <a:solidFill>
                  <a:prstClr val="black"/>
                </a:solidFill>
                <a:latin typeface="游ゴシック" panose="020F0502020204030204"/>
                <a:ea typeface="游ゴシック" panose="020B0400000000000000" pitchFamily="50" charset="-128"/>
              </a:rPr>
              <a:t>約 </a:t>
            </a:r>
            <a:r>
              <a:rPr kumimoji="1" lang="en-US" altLang="ja-JP" dirty="0">
                <a:solidFill>
                  <a:prstClr val="black"/>
                </a:solidFill>
                <a:latin typeface="游ゴシック" panose="020F0502020204030204"/>
                <a:ea typeface="游ゴシック" panose="020B0400000000000000" pitchFamily="50" charset="-128"/>
              </a:rPr>
              <a:t>200 </a:t>
            </a:r>
            <a:r>
              <a:rPr kumimoji="1" lang="ja-JP" altLang="en-US" dirty="0">
                <a:solidFill>
                  <a:prstClr val="black"/>
                </a:solidFill>
                <a:latin typeface="游ゴシック" panose="020F0502020204030204"/>
                <a:ea typeface="游ゴシック" panose="020B0400000000000000" pitchFamily="50" charset="-128"/>
              </a:rPr>
              <a:t>個のデータ</a:t>
            </a:r>
            <a:r>
              <a:rPr kumimoji="1" lang="en-US" altLang="ja-JP" dirty="0">
                <a:solidFill>
                  <a:prstClr val="black"/>
                </a:solidFill>
                <a:latin typeface="游ゴシック" panose="020F0502020204030204"/>
                <a:ea typeface="游ゴシック" panose="020B0400000000000000" pitchFamily="50" charset="-128"/>
              </a:rPr>
              <a:t>)</a:t>
            </a:r>
          </a:p>
          <a:p>
            <a:pPr marL="342900" lvl="1" defTabSz="685800"/>
            <a:endParaRPr kumimoji="1" lang="en-US" altLang="ja-JP" dirty="0">
              <a:solidFill>
                <a:prstClr val="black"/>
              </a:solidFill>
              <a:latin typeface="游ゴシック" panose="020F0502020204030204"/>
              <a:ea typeface="游ゴシック" panose="020B0400000000000000" pitchFamily="50" charset="-128"/>
            </a:endParaRPr>
          </a:p>
          <a:p>
            <a:pPr marL="342900" lvl="1" defTabSz="685800"/>
            <a:r>
              <a:rPr kumimoji="1" lang="en-US" altLang="ja-JP" sz="2100" dirty="0">
                <a:solidFill>
                  <a:prstClr val="black"/>
                </a:solidFill>
                <a:latin typeface="游ゴシック" panose="020F0502020204030204"/>
                <a:ea typeface="游ゴシック" panose="020B0400000000000000" pitchFamily="50" charset="-128"/>
              </a:rPr>
              <a:t>2. </a:t>
            </a:r>
            <a:r>
              <a:rPr kumimoji="1" lang="ja-JP" altLang="en-US" sz="2100" dirty="0">
                <a:solidFill>
                  <a:prstClr val="black"/>
                </a:solidFill>
                <a:latin typeface="游ゴシック" panose="020F0502020204030204"/>
                <a:ea typeface="游ゴシック" panose="020B0400000000000000" pitchFamily="50" charset="-128"/>
              </a:rPr>
              <a:t>アノテーション不備 </a:t>
            </a:r>
            <a:r>
              <a:rPr kumimoji="1" lang="en-US" altLang="ja-JP" sz="2100" dirty="0">
                <a:solidFill>
                  <a:prstClr val="black"/>
                </a:solidFill>
                <a:latin typeface="游ゴシック" panose="020F0502020204030204"/>
                <a:ea typeface="游ゴシック" panose="020B0400000000000000" pitchFamily="50" charset="-128"/>
              </a:rPr>
              <a:t>(UNK </a:t>
            </a:r>
            <a:r>
              <a:rPr kumimoji="1" lang="ja-JP" altLang="en-US" sz="2100" dirty="0">
                <a:solidFill>
                  <a:prstClr val="black"/>
                </a:solidFill>
                <a:latin typeface="游ゴシック" panose="020F0502020204030204"/>
                <a:ea typeface="游ゴシック" panose="020B0400000000000000" pitchFamily="50" charset="-128"/>
              </a:rPr>
              <a:t>ラベル</a:t>
            </a:r>
            <a:r>
              <a:rPr kumimoji="1" lang="en-US" altLang="ja-JP" sz="2100" dirty="0">
                <a:solidFill>
                  <a:prstClr val="black"/>
                </a:solidFill>
                <a:latin typeface="游ゴシック" panose="020F0502020204030204"/>
                <a:ea typeface="游ゴシック" panose="020B0400000000000000" pitchFamily="50" charset="-128"/>
              </a:rPr>
              <a:t>)</a:t>
            </a:r>
          </a:p>
          <a:p>
            <a:pPr marL="342900" lvl="1" defTabSz="685800"/>
            <a:r>
              <a:rPr kumimoji="1" lang="en-US" altLang="ja-JP" dirty="0">
                <a:solidFill>
                  <a:prstClr val="black"/>
                </a:solidFill>
                <a:latin typeface="游ゴシック" panose="020F0502020204030204"/>
                <a:ea typeface="游ゴシック" panose="020B0400000000000000" pitchFamily="50" charset="-128"/>
              </a:rPr>
              <a:t>	- </a:t>
            </a:r>
            <a:r>
              <a:rPr kumimoji="1" lang="ja-JP" altLang="en-US" dirty="0">
                <a:solidFill>
                  <a:prstClr val="black"/>
                </a:solidFill>
                <a:latin typeface="游ゴシック" panose="020F0502020204030204"/>
                <a:ea typeface="游ゴシック" panose="020B0400000000000000" pitchFamily="50" charset="-128"/>
              </a:rPr>
              <a:t>セリフデータの約 </a:t>
            </a:r>
            <a:r>
              <a:rPr kumimoji="1" lang="en-US" altLang="ja-JP" dirty="0">
                <a:solidFill>
                  <a:prstClr val="black"/>
                </a:solidFill>
                <a:latin typeface="游ゴシック" panose="020F0502020204030204"/>
                <a:ea typeface="游ゴシック" panose="020B0400000000000000" pitchFamily="50" charset="-128"/>
              </a:rPr>
              <a:t>3% </a:t>
            </a:r>
            <a:r>
              <a:rPr kumimoji="1" lang="ja-JP" altLang="en-US" dirty="0">
                <a:solidFill>
                  <a:prstClr val="black"/>
                </a:solidFill>
                <a:latin typeface="游ゴシック" panose="020F0502020204030204"/>
                <a:ea typeface="游ゴシック" panose="020B0400000000000000" pitchFamily="50" charset="-128"/>
              </a:rPr>
              <a:t>を占める </a:t>
            </a:r>
            <a:r>
              <a:rPr kumimoji="1" lang="en-US" altLang="ja-JP" dirty="0">
                <a:solidFill>
                  <a:prstClr val="black"/>
                </a:solidFill>
                <a:latin typeface="游ゴシック" panose="020F0502020204030204"/>
                <a:ea typeface="游ゴシック" panose="020B0400000000000000" pitchFamily="50" charset="-128"/>
              </a:rPr>
              <a:t>UNK </a:t>
            </a:r>
            <a:r>
              <a:rPr kumimoji="1" lang="ja-JP" altLang="en-US" dirty="0">
                <a:solidFill>
                  <a:prstClr val="black"/>
                </a:solidFill>
                <a:latin typeface="游ゴシック" panose="020F0502020204030204"/>
                <a:ea typeface="游ゴシック" panose="020B0400000000000000" pitchFamily="50" charset="-128"/>
              </a:rPr>
              <a:t>データの扱いが問題</a:t>
            </a:r>
            <a:endParaRPr kumimoji="1" lang="en-US" altLang="ja-JP" dirty="0">
              <a:solidFill>
                <a:prstClr val="black"/>
              </a:solidFill>
              <a:latin typeface="游ゴシック" panose="020F0502020204030204"/>
              <a:ea typeface="游ゴシック" panose="020B0400000000000000" pitchFamily="50" charset="-128"/>
            </a:endParaRPr>
          </a:p>
        </p:txBody>
      </p:sp>
      <p:cxnSp>
        <p:nvCxnSpPr>
          <p:cNvPr id="6" name="直線矢印コネクタ 5">
            <a:extLst>
              <a:ext uri="{FF2B5EF4-FFF2-40B4-BE49-F238E27FC236}">
                <a16:creationId xmlns:a16="http://schemas.microsoft.com/office/drawing/2014/main" id="{A8A9E8AE-289B-4B42-932F-85AC63473F03}"/>
              </a:ext>
            </a:extLst>
          </p:cNvPr>
          <p:cNvCxnSpPr>
            <a:stCxn id="4" idx="2"/>
          </p:cNvCxnSpPr>
          <p:nvPr/>
        </p:nvCxnSpPr>
        <p:spPr>
          <a:xfrm flipH="1">
            <a:off x="4297263" y="4278739"/>
            <a:ext cx="5744" cy="3724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8337C231-3875-4A78-9E52-A8FBEFD8FBE8}"/>
              </a:ext>
            </a:extLst>
          </p:cNvPr>
          <p:cNvSpPr txBox="1"/>
          <p:nvPr/>
        </p:nvSpPr>
        <p:spPr>
          <a:xfrm>
            <a:off x="1328344" y="4730211"/>
            <a:ext cx="5937834" cy="784830"/>
          </a:xfrm>
          <a:prstGeom prst="rect">
            <a:avLst/>
          </a:prstGeom>
          <a:noFill/>
        </p:spPr>
        <p:txBody>
          <a:bodyPr wrap="square">
            <a:spAutoFit/>
          </a:bodyPr>
          <a:lstStyle/>
          <a:p>
            <a:pPr marL="342900" lvl="1" defTabSz="685800"/>
            <a:r>
              <a:rPr kumimoji="1" lang="en-US" altLang="ja-JP" sz="1500" dirty="0">
                <a:solidFill>
                  <a:prstClr val="black"/>
                </a:solidFill>
                <a:latin typeface="游ゴシック" panose="020F0502020204030204"/>
                <a:ea typeface="游ゴシック" panose="020B0400000000000000" pitchFamily="50" charset="-128"/>
              </a:rPr>
              <a:t>[</a:t>
            </a:r>
            <a:r>
              <a:rPr kumimoji="1" lang="ja-JP" altLang="en-US" sz="1500" dirty="0">
                <a:solidFill>
                  <a:prstClr val="black"/>
                </a:solidFill>
                <a:latin typeface="游ゴシック" panose="020F0502020204030204"/>
                <a:ea typeface="游ゴシック" panose="020B0400000000000000" pitchFamily="50" charset="-128"/>
              </a:rPr>
              <a:t>解決策</a:t>
            </a:r>
            <a:r>
              <a:rPr kumimoji="1" lang="en-US" altLang="ja-JP" sz="1500" dirty="0">
                <a:solidFill>
                  <a:prstClr val="black"/>
                </a:solidFill>
                <a:latin typeface="游ゴシック" panose="020F0502020204030204"/>
                <a:ea typeface="游ゴシック" panose="020B0400000000000000" pitchFamily="50" charset="-128"/>
              </a:rPr>
              <a:t>]</a:t>
            </a:r>
          </a:p>
          <a:p>
            <a:pPr marL="342900" lvl="1" defTabSz="685800"/>
            <a:r>
              <a:rPr kumimoji="1" lang="ja-JP" altLang="en-US" sz="1500" dirty="0">
                <a:solidFill>
                  <a:prstClr val="black"/>
                </a:solidFill>
                <a:latin typeface="游ゴシック" panose="020F0502020204030204"/>
                <a:ea typeface="游ゴシック" panose="020B0400000000000000" pitchFamily="50" charset="-128"/>
              </a:rPr>
              <a:t>・</a:t>
            </a:r>
            <a:r>
              <a:rPr kumimoji="1" lang="ja-JP" altLang="en-US" sz="1500" b="1" dirty="0">
                <a:solidFill>
                  <a:srgbClr val="0070C0"/>
                </a:solidFill>
                <a:latin typeface="游ゴシック" panose="020F0502020204030204"/>
                <a:ea typeface="游ゴシック" panose="020B0400000000000000" pitchFamily="50" charset="-128"/>
              </a:rPr>
              <a:t>人手による新しいセリフデータの作成 </a:t>
            </a:r>
            <a:r>
              <a:rPr kumimoji="1" lang="en-US" altLang="ja-JP" sz="1500" b="1" dirty="0">
                <a:solidFill>
                  <a:prstClr val="black"/>
                </a:solidFill>
                <a:latin typeface="游ゴシック" panose="020F0502020204030204"/>
                <a:ea typeface="游ゴシック" panose="020B0400000000000000" pitchFamily="50" charset="-128"/>
              </a:rPr>
              <a:t>(</a:t>
            </a:r>
            <a:r>
              <a:rPr kumimoji="1" lang="ja-JP" altLang="en-US" sz="1500" b="1" dirty="0">
                <a:solidFill>
                  <a:prstClr val="black"/>
                </a:solidFill>
                <a:latin typeface="游ゴシック" panose="020F0502020204030204"/>
                <a:ea typeface="游ゴシック" panose="020B0400000000000000" pitchFamily="50" charset="-128"/>
              </a:rPr>
              <a:t>今回お願いする内容</a:t>
            </a:r>
            <a:r>
              <a:rPr kumimoji="1" lang="en-US" altLang="ja-JP" sz="1500" b="1" dirty="0">
                <a:solidFill>
                  <a:prstClr val="black"/>
                </a:solidFill>
                <a:latin typeface="游ゴシック" panose="020F0502020204030204"/>
                <a:ea typeface="游ゴシック" panose="020B0400000000000000" pitchFamily="50" charset="-128"/>
              </a:rPr>
              <a:t>)</a:t>
            </a:r>
          </a:p>
          <a:p>
            <a:pPr marL="342900" lvl="1" defTabSz="685800"/>
            <a:r>
              <a:rPr kumimoji="1" lang="ja-JP" altLang="en-US" sz="1500" dirty="0">
                <a:solidFill>
                  <a:prstClr val="black"/>
                </a:solidFill>
                <a:latin typeface="游ゴシック" panose="020F0502020204030204"/>
                <a:ea typeface="游ゴシック" panose="020B0400000000000000" pitchFamily="50" charset="-128"/>
              </a:rPr>
              <a:t>・</a:t>
            </a:r>
            <a:r>
              <a:rPr kumimoji="1" lang="en-US" altLang="ja-JP" sz="1500" dirty="0">
                <a:solidFill>
                  <a:prstClr val="black"/>
                </a:solidFill>
                <a:latin typeface="游ゴシック" panose="020F0502020204030204"/>
                <a:ea typeface="游ゴシック" panose="020B0400000000000000" pitchFamily="50" charset="-128"/>
              </a:rPr>
              <a:t>Manga109 </a:t>
            </a:r>
            <a:r>
              <a:rPr kumimoji="1" lang="ja-JP" altLang="en-US" sz="1500" dirty="0">
                <a:solidFill>
                  <a:prstClr val="black"/>
                </a:solidFill>
                <a:latin typeface="游ゴシック" panose="020F0502020204030204"/>
                <a:ea typeface="游ゴシック" panose="020B0400000000000000" pitchFamily="50" charset="-128"/>
              </a:rPr>
              <a:t>やその他データセットを併用した半教師あり学習</a:t>
            </a:r>
            <a:endParaRPr kumimoji="1" lang="en-US" altLang="ja-JP" sz="1500" dirty="0">
              <a:solidFill>
                <a:prstClr val="black"/>
              </a:solidFill>
              <a:latin typeface="游ゴシック" panose="020F0502020204030204"/>
              <a:ea typeface="游ゴシック" panose="020B0400000000000000" pitchFamily="50" charset="-128"/>
            </a:endParaRPr>
          </a:p>
        </p:txBody>
      </p:sp>
      <p:sp>
        <p:nvSpPr>
          <p:cNvPr id="9" name="テキスト ボックス 8">
            <a:extLst>
              <a:ext uri="{FF2B5EF4-FFF2-40B4-BE49-F238E27FC236}">
                <a16:creationId xmlns:a16="http://schemas.microsoft.com/office/drawing/2014/main" id="{B8A9FEC4-EC3C-417C-BC67-F9A6F0A2A3FA}"/>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2</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13149842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アノテーション方法</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4247317"/>
          </a:xfrm>
          <a:prstGeom prst="rect">
            <a:avLst/>
          </a:prstGeom>
          <a:noFill/>
        </p:spPr>
        <p:txBody>
          <a:bodyPr wrap="square" rtlCol="0">
            <a:spAutoFit/>
          </a:bodyPr>
          <a:lstStyle/>
          <a:p>
            <a:pPr marL="257175" indent="-257175" defTabSz="685800">
              <a:buFontTx/>
              <a:buAutoNum type="arabicPeriod"/>
            </a:pPr>
            <a:r>
              <a:rPr kumimoji="1" lang="en-US" altLang="ja-JP" sz="1500" dirty="0">
                <a:solidFill>
                  <a:prstClr val="black"/>
                </a:solidFill>
                <a:latin typeface="游ゴシック" panose="020F0502020204030204"/>
                <a:ea typeface="游ゴシック" panose="020B0400000000000000" pitchFamily="50" charset="-128"/>
              </a:rPr>
              <a:t>Google Drive </a:t>
            </a:r>
            <a:r>
              <a:rPr kumimoji="1" lang="ja-JP" altLang="en-US" sz="1500" dirty="0">
                <a:solidFill>
                  <a:prstClr val="black"/>
                </a:solidFill>
                <a:latin typeface="游ゴシック" panose="020F0502020204030204"/>
                <a:ea typeface="游ゴシック" panose="020B0400000000000000" pitchFamily="50" charset="-128"/>
              </a:rPr>
              <a:t>上にある</a:t>
            </a:r>
            <a:r>
              <a:rPr kumimoji="1" lang="en-US" altLang="ja-JP" sz="1500" dirty="0">
                <a:solidFill>
                  <a:prstClr val="black"/>
                </a:solidFill>
                <a:latin typeface="游ゴシック" panose="020F0502020204030204"/>
                <a:ea typeface="游ゴシック" panose="020B0400000000000000" pitchFamily="50" charset="-128"/>
              </a:rPr>
              <a:t>, moe_augmentation_tmp.csv </a:t>
            </a:r>
            <a:r>
              <a:rPr kumimoji="1" lang="ja-JP" altLang="en-US" sz="1500" dirty="0">
                <a:solidFill>
                  <a:prstClr val="black"/>
                </a:solidFill>
                <a:latin typeface="游ゴシック" panose="020F0502020204030204"/>
                <a:ea typeface="游ゴシック" panose="020B0400000000000000" pitchFamily="50" charset="-128"/>
              </a:rPr>
              <a:t>をダウンロードする</a:t>
            </a:r>
            <a:r>
              <a:rPr kumimoji="1" lang="en-US" altLang="ja-JP" sz="1500" dirty="0">
                <a:solidFill>
                  <a:prstClr val="black"/>
                </a:solidFill>
                <a:latin typeface="游ゴシック" panose="020F0502020204030204"/>
                <a:ea typeface="游ゴシック" panose="020B0400000000000000" pitchFamily="50" charset="-128"/>
              </a:rPr>
              <a:t>.</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r>
              <a:rPr kumimoji="1" lang="ja-JP" altLang="en-US" sz="1500" dirty="0">
                <a:solidFill>
                  <a:prstClr val="black"/>
                </a:solidFill>
                <a:latin typeface="游ゴシック" panose="020F0502020204030204"/>
                <a:ea typeface="游ゴシック" panose="020B0400000000000000" pitchFamily="50" charset="-128"/>
              </a:rPr>
              <a:t>この資料 </a:t>
            </a:r>
            <a:r>
              <a:rPr kumimoji="1" lang="en-US" altLang="ja-JP" sz="1500" dirty="0">
                <a:solidFill>
                  <a:prstClr val="black"/>
                </a:solidFill>
                <a:latin typeface="游ゴシック" panose="020F0502020204030204"/>
                <a:ea typeface="游ゴシック" panose="020B0400000000000000" pitchFamily="50" charset="-128"/>
              </a:rPr>
              <a:t>9 </a:t>
            </a:r>
            <a:r>
              <a:rPr kumimoji="1" lang="ja-JP" altLang="en-US" sz="1500" dirty="0">
                <a:solidFill>
                  <a:prstClr val="black"/>
                </a:solidFill>
                <a:latin typeface="游ゴシック" panose="020F0502020204030204"/>
                <a:ea typeface="游ゴシック" panose="020B0400000000000000" pitchFamily="50" charset="-128"/>
              </a:rPr>
              <a:t>ページ以降に示すフキダシ内のセリフの情報を抜いた </a:t>
            </a:r>
            <a:r>
              <a:rPr kumimoji="1" lang="en-US" altLang="ja-JP" sz="1500" dirty="0">
                <a:solidFill>
                  <a:prstClr val="black"/>
                </a:solidFill>
                <a:latin typeface="游ゴシック" panose="020F0502020204030204"/>
                <a:ea typeface="游ゴシック" panose="020B0400000000000000" pitchFamily="50" charset="-128"/>
              </a:rPr>
              <a:t>4 </a:t>
            </a:r>
            <a:r>
              <a:rPr kumimoji="1" lang="ja-JP" altLang="en-US" sz="1500" dirty="0">
                <a:solidFill>
                  <a:prstClr val="black"/>
                </a:solidFill>
                <a:latin typeface="游ゴシック" panose="020F0502020204030204"/>
                <a:ea typeface="游ゴシック" panose="020B0400000000000000" pitchFamily="50" charset="-128"/>
              </a:rPr>
              <a:t>コマデータにはセリフが入るべきところに </a:t>
            </a:r>
            <a:r>
              <a:rPr kumimoji="1" lang="en-US" altLang="ja-JP" sz="1500" dirty="0">
                <a:solidFill>
                  <a:prstClr val="black"/>
                </a:solidFill>
                <a:latin typeface="游ゴシック" panose="020F0502020204030204"/>
                <a:ea typeface="游ゴシック" panose="020B0400000000000000" pitchFamily="50" charset="-128"/>
              </a:rPr>
              <a:t>id </a:t>
            </a:r>
            <a:r>
              <a:rPr kumimoji="1" lang="ja-JP" altLang="en-US" sz="1500" dirty="0">
                <a:solidFill>
                  <a:prstClr val="black"/>
                </a:solidFill>
                <a:latin typeface="游ゴシック" panose="020F0502020204030204"/>
                <a:ea typeface="游ゴシック" panose="020B0400000000000000" pitchFamily="50" charset="-128"/>
              </a:rPr>
              <a:t>が振られている</a:t>
            </a:r>
            <a:r>
              <a:rPr kumimoji="1" lang="en-US" altLang="ja-JP" sz="1500" dirty="0">
                <a:solidFill>
                  <a:prstClr val="black"/>
                </a:solidFill>
                <a:latin typeface="游ゴシック" panose="020F0502020204030204"/>
                <a:ea typeface="游ゴシック" panose="020B0400000000000000" pitchFamily="50" charset="-128"/>
              </a:rPr>
              <a:t>. (id:0 ~ id:98) </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r>
              <a:rPr kumimoji="1" lang="en-US" altLang="ja-JP" sz="1500" dirty="0">
                <a:solidFill>
                  <a:prstClr val="black"/>
                </a:solidFill>
                <a:latin typeface="游ゴシック" panose="020F0502020204030204"/>
                <a:ea typeface="游ゴシック" panose="020B0400000000000000" pitchFamily="50" charset="-128"/>
              </a:rPr>
              <a:t>csv </a:t>
            </a:r>
            <a:r>
              <a:rPr kumimoji="1" lang="ja-JP" altLang="en-US" sz="1500" dirty="0">
                <a:solidFill>
                  <a:prstClr val="black"/>
                </a:solidFill>
                <a:latin typeface="游ゴシック" panose="020F0502020204030204"/>
                <a:ea typeface="游ゴシック" panose="020B0400000000000000" pitchFamily="50" charset="-128"/>
              </a:rPr>
              <a:t>ファイルのそれぞれのセリフに該当する列に各自が考えたセリフと</a:t>
            </a:r>
            <a:br>
              <a:rPr kumimoji="1" lang="en-US" altLang="ja-JP" sz="1500" dirty="0">
                <a:solidFill>
                  <a:prstClr val="black"/>
                </a:solidFill>
                <a:latin typeface="游ゴシック" panose="020F0502020204030204"/>
                <a:ea typeface="游ゴシック" panose="020B0400000000000000" pitchFamily="50" charset="-128"/>
              </a:rPr>
            </a:br>
            <a:r>
              <a:rPr kumimoji="1" lang="ja-JP" altLang="en-US" sz="1500" dirty="0">
                <a:solidFill>
                  <a:prstClr val="black"/>
                </a:solidFill>
                <a:latin typeface="游ゴシック" panose="020F0502020204030204"/>
                <a:ea typeface="游ゴシック" panose="020B0400000000000000" pitchFamily="50" charset="-128"/>
              </a:rPr>
              <a:t>そのセリフ全体を表すのに相応しい感情ラベルを </a:t>
            </a:r>
            <a:r>
              <a:rPr kumimoji="1" lang="en-US" altLang="ja-JP" sz="1500" dirty="0">
                <a:solidFill>
                  <a:prstClr val="black"/>
                </a:solidFill>
                <a:latin typeface="游ゴシック" panose="020F0502020204030204"/>
                <a:ea typeface="游ゴシック" panose="020B0400000000000000" pitchFamily="50" charset="-128"/>
              </a:rPr>
              <a:t>1 </a:t>
            </a:r>
            <a:r>
              <a:rPr kumimoji="1" lang="ja-JP" altLang="en-US" sz="1500" dirty="0">
                <a:solidFill>
                  <a:prstClr val="black"/>
                </a:solidFill>
                <a:latin typeface="游ゴシック" panose="020F0502020204030204"/>
                <a:ea typeface="游ゴシック" panose="020B0400000000000000" pitchFamily="50" charset="-128"/>
              </a:rPr>
              <a:t>つずつ付けていく</a:t>
            </a:r>
            <a:r>
              <a:rPr kumimoji="1" lang="en-US" altLang="ja-JP" sz="1500" dirty="0">
                <a:solidFill>
                  <a:prstClr val="black"/>
                </a:solidFill>
                <a:latin typeface="游ゴシック" panose="020F0502020204030204"/>
                <a:ea typeface="游ゴシック" panose="020B0400000000000000" pitchFamily="50" charset="-128"/>
              </a:rPr>
              <a:t>. </a:t>
            </a:r>
            <a:br>
              <a:rPr kumimoji="1" lang="en-US" altLang="ja-JP" sz="1500" dirty="0">
                <a:solidFill>
                  <a:prstClr val="black"/>
                </a:solidFill>
                <a:latin typeface="游ゴシック" panose="020F0502020204030204"/>
                <a:ea typeface="游ゴシック" panose="020B0400000000000000" pitchFamily="50" charset="-128"/>
              </a:rPr>
            </a:br>
            <a:r>
              <a:rPr kumimoji="1" lang="ja-JP" altLang="en-US" sz="1500" dirty="0">
                <a:solidFill>
                  <a:prstClr val="black"/>
                </a:solidFill>
                <a:latin typeface="游ゴシック" panose="020F0502020204030204"/>
                <a:ea typeface="游ゴシック" panose="020B0400000000000000" pitchFamily="50" charset="-128"/>
              </a:rPr>
              <a:t>感情ラベルは以下の </a:t>
            </a:r>
            <a:r>
              <a:rPr kumimoji="1" lang="en-US" altLang="ja-JP" sz="1500" dirty="0">
                <a:solidFill>
                  <a:prstClr val="black"/>
                </a:solidFill>
                <a:latin typeface="游ゴシック" panose="020F0502020204030204"/>
                <a:ea typeface="游ゴシック" panose="020B0400000000000000" pitchFamily="50" charset="-128"/>
              </a:rPr>
              <a:t>7 </a:t>
            </a:r>
            <a:r>
              <a:rPr kumimoji="1" lang="ja-JP" altLang="en-US" sz="1500" dirty="0">
                <a:solidFill>
                  <a:prstClr val="black"/>
                </a:solidFill>
                <a:latin typeface="游ゴシック" panose="020F0502020204030204"/>
                <a:ea typeface="游ゴシック" panose="020B0400000000000000" pitchFamily="50" charset="-128"/>
              </a:rPr>
              <a:t>種類から</a:t>
            </a:r>
            <a:r>
              <a:rPr kumimoji="1" lang="ja-JP" altLang="en-US" sz="1500" u="sng" dirty="0">
                <a:solidFill>
                  <a:srgbClr val="0070C0"/>
                </a:solidFill>
                <a:latin typeface="游ゴシック" panose="020F0502020204030204"/>
                <a:ea typeface="游ゴシック" panose="020B0400000000000000" pitchFamily="50" charset="-128"/>
              </a:rPr>
              <a:t>最も近いもの</a:t>
            </a:r>
            <a:r>
              <a:rPr kumimoji="1" lang="ja-JP" altLang="en-US" sz="1500" dirty="0">
                <a:solidFill>
                  <a:prstClr val="black"/>
                </a:solidFill>
                <a:latin typeface="游ゴシック" panose="020F0502020204030204"/>
                <a:ea typeface="游ゴシック" panose="020B0400000000000000" pitchFamily="50" charset="-128"/>
              </a:rPr>
              <a:t>を選ぶ</a:t>
            </a:r>
            <a:r>
              <a:rPr kumimoji="1" lang="en-US" altLang="ja-JP" sz="1500" dirty="0">
                <a:solidFill>
                  <a:prstClr val="black"/>
                </a:solidFill>
                <a:latin typeface="游ゴシック" panose="020F0502020204030204"/>
                <a:ea typeface="游ゴシック" panose="020B0400000000000000" pitchFamily="50" charset="-128"/>
              </a:rPr>
              <a:t>.</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r>
              <a:rPr kumimoji="1" lang="en-US" altLang="ja-JP" sz="1500" dirty="0">
                <a:solidFill>
                  <a:prstClr val="black"/>
                </a:solidFill>
                <a:latin typeface="游ゴシック" panose="020F0502020204030204"/>
                <a:ea typeface="游ゴシック" panose="020B0400000000000000" pitchFamily="50" charset="-128"/>
              </a:rPr>
              <a:t>Google Drive </a:t>
            </a:r>
            <a:r>
              <a:rPr kumimoji="1" lang="ja-JP" altLang="en-US" sz="1500" dirty="0">
                <a:solidFill>
                  <a:prstClr val="black"/>
                </a:solidFill>
                <a:latin typeface="游ゴシック" panose="020F0502020204030204"/>
                <a:ea typeface="游ゴシック" panose="020B0400000000000000" pitchFamily="50" charset="-128"/>
              </a:rPr>
              <a:t>の同階層に自分用のフォルダを作成し</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アノテート完了したファイル名を </a:t>
            </a:r>
            <a:r>
              <a:rPr kumimoji="1" lang="en-US" altLang="ja-JP" sz="1500" dirty="0">
                <a:solidFill>
                  <a:prstClr val="black"/>
                </a:solidFill>
                <a:latin typeface="游ゴシック" panose="020F0502020204030204"/>
                <a:ea typeface="游ゴシック" panose="020B0400000000000000" pitchFamily="50" charset="-128"/>
              </a:rPr>
              <a:t>moe_augmentation_***.csv (*** : </a:t>
            </a:r>
            <a:r>
              <a:rPr kumimoji="1" lang="ja-JP" altLang="en-US" sz="1500" dirty="0">
                <a:solidFill>
                  <a:prstClr val="black"/>
                </a:solidFill>
                <a:latin typeface="游ゴシック" panose="020F0502020204030204"/>
                <a:ea typeface="游ゴシック" panose="020B0400000000000000" pitchFamily="50" charset="-128"/>
              </a:rPr>
              <a:t>フォルダ名</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とし</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アップロードしてください</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フォルダ名は被らなければ問題ないです</a:t>
            </a:r>
            <a:r>
              <a:rPr kumimoji="1" lang="en-US" altLang="ja-JP" sz="1500" dirty="0">
                <a:solidFill>
                  <a:prstClr val="black"/>
                </a:solidFill>
                <a:latin typeface="游ゴシック" panose="020F0502020204030204"/>
                <a:ea typeface="游ゴシック" panose="020B0400000000000000" pitchFamily="50" charset="-128"/>
              </a:rPr>
              <a:t>. </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6" name="コンテンツ プレースホルダー 2">
            <a:extLst>
              <a:ext uri="{FF2B5EF4-FFF2-40B4-BE49-F238E27FC236}">
                <a16:creationId xmlns:a16="http://schemas.microsoft.com/office/drawing/2014/main" id="{FF9E43BB-146B-4CD8-9A5E-DE6512F2598D}"/>
              </a:ext>
            </a:extLst>
          </p:cNvPr>
          <p:cNvSpPr>
            <a:spLocks noGrp="1"/>
          </p:cNvSpPr>
          <p:nvPr>
            <p:ph idx="1"/>
          </p:nvPr>
        </p:nvSpPr>
        <p:spPr>
          <a:xfrm>
            <a:off x="1865099" y="4296924"/>
            <a:ext cx="4831771" cy="266083"/>
          </a:xfrm>
          <a:ln w="28575">
            <a:solidFill>
              <a:schemeClr val="tx1"/>
            </a:solidFill>
          </a:ln>
        </p:spPr>
        <p:txBody>
          <a:bodyPr>
            <a:normAutofit fontScale="77500" lnSpcReduction="20000"/>
          </a:bodyPr>
          <a:lstStyle/>
          <a:p>
            <a:pPr marL="0" indent="0" algn="ctr">
              <a:lnSpc>
                <a:spcPct val="110000"/>
              </a:lnSpc>
              <a:buNone/>
            </a:pPr>
            <a:r>
              <a:rPr lang="ja-JP" altLang="en-US" sz="1500" dirty="0"/>
              <a:t>ニュートラル　喜楽　驚愕　恐怖　悲哀　憤怒　嫌悪</a:t>
            </a:r>
            <a:endParaRPr lang="en-US" altLang="ja-JP" sz="1500" strike="sngStrike" dirty="0"/>
          </a:p>
        </p:txBody>
      </p:sp>
      <p:sp>
        <p:nvSpPr>
          <p:cNvPr id="7" name="テキスト ボックス 6">
            <a:extLst>
              <a:ext uri="{FF2B5EF4-FFF2-40B4-BE49-F238E27FC236}">
                <a16:creationId xmlns:a16="http://schemas.microsoft.com/office/drawing/2014/main" id="{1719C49C-BF39-4E2D-B738-B1C5626C0E95}"/>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3</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8450423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登場人物紹介</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pic>
        <p:nvPicPr>
          <p:cNvPr id="7" name="図 6" descr="挿絵 が含まれている画像&#10;&#10;自動的に生成された説明">
            <a:extLst>
              <a:ext uri="{FF2B5EF4-FFF2-40B4-BE49-F238E27FC236}">
                <a16:creationId xmlns:a16="http://schemas.microsoft.com/office/drawing/2014/main" id="{DACF7AA6-DA0D-4ACA-BFDF-04CFB1E0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586" y="2184808"/>
            <a:ext cx="2639572" cy="1831540"/>
          </a:xfrm>
          <a:prstGeom prst="rect">
            <a:avLst/>
          </a:prstGeom>
        </p:spPr>
      </p:pic>
      <p:sp>
        <p:nvSpPr>
          <p:cNvPr id="8" name="テキスト ボックス 7">
            <a:extLst>
              <a:ext uri="{FF2B5EF4-FFF2-40B4-BE49-F238E27FC236}">
                <a16:creationId xmlns:a16="http://schemas.microsoft.com/office/drawing/2014/main" id="{6EB2A553-780B-4E8B-AC33-BADB48BF5B1F}"/>
              </a:ext>
            </a:extLst>
          </p:cNvPr>
          <p:cNvSpPr txBox="1"/>
          <p:nvPr/>
        </p:nvSpPr>
        <p:spPr>
          <a:xfrm>
            <a:off x="559965" y="2823578"/>
            <a:ext cx="664621" cy="507831"/>
          </a:xfrm>
          <a:prstGeom prst="rect">
            <a:avLst/>
          </a:prstGeom>
          <a:noFill/>
        </p:spPr>
        <p:txBody>
          <a:bodyPr wrap="square" rtlCol="0">
            <a:spAutoFit/>
          </a:bodyPr>
          <a:lstStyle/>
          <a:p>
            <a:pPr defTabSz="685800"/>
            <a:r>
              <a:rPr kumimoji="1" lang="en-US" altLang="ja-JP" sz="1350" dirty="0">
                <a:solidFill>
                  <a:prstClr val="black"/>
                </a:solidFill>
                <a:latin typeface="游ゴシック" panose="020F0502020204030204"/>
                <a:ea typeface="游ゴシック" panose="020B0400000000000000" pitchFamily="50" charset="-128"/>
              </a:rPr>
              <a:t>A </a:t>
            </a:r>
            <a:r>
              <a:rPr kumimoji="1" lang="ja-JP" altLang="en-US" sz="1350" dirty="0">
                <a:solidFill>
                  <a:prstClr val="black"/>
                </a:solidFill>
                <a:latin typeface="游ゴシック" panose="020F0502020204030204"/>
                <a:ea typeface="游ゴシック" panose="020B0400000000000000" pitchFamily="50" charset="-128"/>
              </a:rPr>
              <a:t>くん</a:t>
            </a:r>
          </a:p>
        </p:txBody>
      </p:sp>
      <p:sp>
        <p:nvSpPr>
          <p:cNvPr id="9" name="テキスト ボックス 8">
            <a:extLst>
              <a:ext uri="{FF2B5EF4-FFF2-40B4-BE49-F238E27FC236}">
                <a16:creationId xmlns:a16="http://schemas.microsoft.com/office/drawing/2014/main" id="{B4069516-A1DD-4449-A7AF-5E7325362969}"/>
              </a:ext>
            </a:extLst>
          </p:cNvPr>
          <p:cNvSpPr txBox="1"/>
          <p:nvPr/>
        </p:nvSpPr>
        <p:spPr>
          <a:xfrm>
            <a:off x="3694302" y="3739348"/>
            <a:ext cx="664621" cy="507831"/>
          </a:xfrm>
          <a:prstGeom prst="rect">
            <a:avLst/>
          </a:prstGeom>
          <a:noFill/>
        </p:spPr>
        <p:txBody>
          <a:bodyPr wrap="square" rtlCol="0">
            <a:spAutoFit/>
          </a:bodyPr>
          <a:lstStyle/>
          <a:p>
            <a:pPr defTabSz="685800"/>
            <a:r>
              <a:rPr kumimoji="1" lang="en-US" altLang="ja-JP" sz="1350" dirty="0">
                <a:solidFill>
                  <a:prstClr val="black"/>
                </a:solidFill>
                <a:latin typeface="游ゴシック" panose="020F0502020204030204"/>
                <a:ea typeface="游ゴシック" panose="020B0400000000000000" pitchFamily="50" charset="-128"/>
              </a:rPr>
              <a:t>B </a:t>
            </a:r>
            <a:r>
              <a:rPr kumimoji="1" lang="ja-JP" altLang="en-US" sz="1350" dirty="0">
                <a:solidFill>
                  <a:prstClr val="black"/>
                </a:solidFill>
                <a:latin typeface="游ゴシック" panose="020F0502020204030204"/>
                <a:ea typeface="游ゴシック" panose="020B0400000000000000" pitchFamily="50" charset="-128"/>
              </a:rPr>
              <a:t>さん</a:t>
            </a:r>
          </a:p>
        </p:txBody>
      </p:sp>
      <p:sp>
        <p:nvSpPr>
          <p:cNvPr id="10" name="テキスト ボックス 9">
            <a:extLst>
              <a:ext uri="{FF2B5EF4-FFF2-40B4-BE49-F238E27FC236}">
                <a16:creationId xmlns:a16="http://schemas.microsoft.com/office/drawing/2014/main" id="{7F4AF7B9-DC5D-45F1-A2E1-BAA4C931B992}"/>
              </a:ext>
            </a:extLst>
          </p:cNvPr>
          <p:cNvSpPr txBox="1"/>
          <p:nvPr/>
        </p:nvSpPr>
        <p:spPr>
          <a:xfrm>
            <a:off x="559965" y="4355460"/>
            <a:ext cx="4012035" cy="715581"/>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その他</a:t>
            </a:r>
            <a:endParaRPr kumimoji="1" lang="en-US" altLang="ja-JP" sz="1350" dirty="0">
              <a:solidFill>
                <a:prstClr val="black"/>
              </a:solidFill>
              <a:latin typeface="游ゴシック" panose="020F0502020204030204"/>
              <a:ea typeface="游ゴシック" panose="020B0400000000000000" pitchFamily="50" charset="-128"/>
            </a:endParaRPr>
          </a:p>
          <a:p>
            <a:pPr defTabSz="685800"/>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srgbClr val="000000"/>
                </a:solidFill>
                <a:latin typeface="游ゴシック" panose="020B0400000000000000" pitchFamily="50" charset="-128"/>
                <a:ea typeface="游ゴシック" panose="020B0400000000000000" pitchFamily="50" charset="-128"/>
              </a:rPr>
              <a:t>B </a:t>
            </a:r>
            <a:r>
              <a:rPr kumimoji="1" lang="ja-JP" altLang="en-US" sz="1350" dirty="0">
                <a:solidFill>
                  <a:srgbClr val="000000"/>
                </a:solidFill>
                <a:latin typeface="游ゴシック" panose="020B0400000000000000" pitchFamily="50" charset="-128"/>
                <a:ea typeface="游ゴシック" panose="020B0400000000000000" pitchFamily="50" charset="-128"/>
              </a:rPr>
              <a:t>さんらしき後ろ姿の別人女性</a:t>
            </a:r>
            <a:endParaRPr kumimoji="1" lang="en-US" altLang="ja-JP" sz="1350" dirty="0">
              <a:solidFill>
                <a:srgbClr val="000000"/>
              </a:solidFill>
              <a:latin typeface="游ゴシック" panose="020B0400000000000000" pitchFamily="50" charset="-128"/>
              <a:ea typeface="游ゴシック" panose="020B0400000000000000" pitchFamily="50" charset="-128"/>
            </a:endParaRPr>
          </a:p>
          <a:p>
            <a:pPr defTabSz="685800"/>
            <a:r>
              <a:rPr kumimoji="1" lang="en-US" altLang="ja-JP" sz="1350" dirty="0">
                <a:solidFill>
                  <a:srgbClr val="000000"/>
                </a:solidFill>
                <a:latin typeface="游ゴシック" panose="020B0400000000000000" pitchFamily="50" charset="-128"/>
                <a:ea typeface="游ゴシック" panose="020B0400000000000000" pitchFamily="50" charset="-128"/>
              </a:rPr>
              <a:t>	</a:t>
            </a:r>
            <a:r>
              <a:rPr kumimoji="1" lang="ja-JP" altLang="en-US" sz="1350" dirty="0">
                <a:solidFill>
                  <a:srgbClr val="000000"/>
                </a:solidFill>
                <a:latin typeface="游ゴシック" panose="020B0400000000000000" pitchFamily="50" charset="-128"/>
                <a:ea typeface="游ゴシック" panose="020B0400000000000000" pitchFamily="50" charset="-128"/>
              </a:rPr>
              <a:t>・アイドル</a:t>
            </a:r>
            <a:r>
              <a:rPr kumimoji="1" lang="ja-JP" altLang="en-US" sz="1350" dirty="0">
                <a:solidFill>
                  <a:prstClr val="black"/>
                </a:solidFill>
                <a:latin typeface="游ゴシック" panose="020F0502020204030204"/>
                <a:ea typeface="游ゴシック" panose="020B0400000000000000" pitchFamily="50" charset="-128"/>
              </a:rPr>
              <a:t> </a:t>
            </a:r>
          </a:p>
        </p:txBody>
      </p:sp>
      <p:sp>
        <p:nvSpPr>
          <p:cNvPr id="11" name="テキスト ボックス 10">
            <a:extLst>
              <a:ext uri="{FF2B5EF4-FFF2-40B4-BE49-F238E27FC236}">
                <a16:creationId xmlns:a16="http://schemas.microsoft.com/office/drawing/2014/main" id="{FB864CD3-D795-4E4C-A060-BC25A4B50F46}"/>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4</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1141953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注意</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15610550-6154-4FE9-8A6D-33B73C41C924}"/>
              </a:ext>
            </a:extLst>
          </p:cNvPr>
          <p:cNvSpPr>
            <a:spLocks noGrp="1"/>
          </p:cNvSpPr>
          <p:nvPr>
            <p:ph idx="1"/>
          </p:nvPr>
        </p:nvSpPr>
        <p:spPr>
          <a:xfrm>
            <a:off x="628650" y="1922449"/>
            <a:ext cx="7886700" cy="3980780"/>
          </a:xfrm>
        </p:spPr>
        <p:txBody>
          <a:bodyPr>
            <a:normAutofit lnSpcReduction="10000"/>
          </a:bodyPr>
          <a:lstStyle/>
          <a:p>
            <a:r>
              <a:rPr lang="en-US" altLang="ja-JP" sz="1500" dirty="0"/>
              <a:t>1 </a:t>
            </a:r>
            <a:r>
              <a:rPr lang="ja-JP" altLang="en-US" sz="1500" dirty="0"/>
              <a:t>つの </a:t>
            </a:r>
            <a:r>
              <a:rPr lang="en-US" altLang="ja-JP" sz="1500" dirty="0"/>
              <a:t>4 </a:t>
            </a:r>
            <a:r>
              <a:rPr lang="ja-JP" altLang="en-US" sz="1500" dirty="0"/>
              <a:t>コマ内での</a:t>
            </a:r>
            <a:r>
              <a:rPr lang="ja-JP" altLang="en-US" sz="1500" u="sng" dirty="0">
                <a:solidFill>
                  <a:srgbClr val="0070C0"/>
                </a:solidFill>
              </a:rPr>
              <a:t>物語の一貫性</a:t>
            </a:r>
            <a:r>
              <a:rPr lang="ja-JP" altLang="en-US" sz="1500" dirty="0"/>
              <a:t>を保つことを心がけてください</a:t>
            </a:r>
            <a:r>
              <a:rPr lang="en-US" altLang="ja-JP" sz="1500" dirty="0"/>
              <a:t>. </a:t>
            </a:r>
            <a:br>
              <a:rPr lang="en-US" altLang="ja-JP" sz="1500" dirty="0"/>
            </a:br>
            <a:r>
              <a:rPr lang="en-US" altLang="ja-JP" sz="1500" dirty="0"/>
              <a:t>(</a:t>
            </a:r>
            <a:r>
              <a:rPr lang="ja-JP" altLang="en-US" sz="1500" dirty="0"/>
              <a:t>他の </a:t>
            </a:r>
            <a:r>
              <a:rPr lang="en-US" altLang="ja-JP" sz="1500" dirty="0"/>
              <a:t>4 </a:t>
            </a:r>
            <a:r>
              <a:rPr lang="ja-JP" altLang="en-US" sz="1500" dirty="0"/>
              <a:t>コマ同士は</a:t>
            </a:r>
            <a:r>
              <a:rPr lang="en-US" altLang="ja-JP" sz="1500" dirty="0"/>
              <a:t>, </a:t>
            </a:r>
            <a:r>
              <a:rPr lang="ja-JP" altLang="en-US" sz="1500" dirty="0"/>
              <a:t>別時空で考えても同時空で考えても良いです</a:t>
            </a:r>
            <a:r>
              <a:rPr lang="en-US" altLang="ja-JP" sz="1500" dirty="0"/>
              <a:t>.)</a:t>
            </a:r>
          </a:p>
          <a:p>
            <a:endParaRPr lang="en-US" altLang="ja-JP" sz="1500" dirty="0"/>
          </a:p>
          <a:p>
            <a:r>
              <a:rPr lang="ja-JP" altLang="en-US" sz="1500" u="sng" dirty="0">
                <a:solidFill>
                  <a:srgbClr val="0070C0"/>
                </a:solidFill>
              </a:rPr>
              <a:t>登場人物の名前には </a:t>
            </a:r>
            <a:r>
              <a:rPr lang="en-US" altLang="ja-JP" sz="1500" u="sng" dirty="0">
                <a:solidFill>
                  <a:srgbClr val="0070C0"/>
                </a:solidFill>
              </a:rPr>
              <a:t>“A </a:t>
            </a:r>
            <a:r>
              <a:rPr lang="ja-JP" altLang="en-US" sz="1500" u="sng" dirty="0">
                <a:solidFill>
                  <a:srgbClr val="0070C0"/>
                </a:solidFill>
              </a:rPr>
              <a:t>くん</a:t>
            </a:r>
            <a:r>
              <a:rPr lang="en-US" altLang="ja-JP" sz="1500" u="sng" dirty="0">
                <a:solidFill>
                  <a:srgbClr val="0070C0"/>
                </a:solidFill>
              </a:rPr>
              <a:t>”, “B </a:t>
            </a:r>
            <a:r>
              <a:rPr lang="ja-JP" altLang="en-US" sz="1500" u="sng" dirty="0">
                <a:solidFill>
                  <a:srgbClr val="0070C0"/>
                </a:solidFill>
              </a:rPr>
              <a:t>さん</a:t>
            </a:r>
            <a:r>
              <a:rPr lang="en-US" altLang="ja-JP" sz="1500" u="sng" dirty="0">
                <a:solidFill>
                  <a:srgbClr val="0070C0"/>
                </a:solidFill>
              </a:rPr>
              <a:t>” </a:t>
            </a:r>
            <a:r>
              <a:rPr lang="ja-JP" altLang="en-US" sz="1500" u="sng" dirty="0">
                <a:solidFill>
                  <a:srgbClr val="0070C0"/>
                </a:solidFill>
              </a:rPr>
              <a:t>は用いず</a:t>
            </a:r>
            <a:r>
              <a:rPr lang="en-US" altLang="ja-JP" sz="1500" u="sng" dirty="0">
                <a:solidFill>
                  <a:srgbClr val="0070C0"/>
                </a:solidFill>
              </a:rPr>
              <a:t>, </a:t>
            </a:r>
            <a:r>
              <a:rPr lang="ja-JP" altLang="en-US" sz="1500" u="sng" dirty="0">
                <a:solidFill>
                  <a:srgbClr val="0070C0"/>
                </a:solidFill>
              </a:rPr>
              <a:t>好きな名前を付けて使用してください</a:t>
            </a:r>
            <a:r>
              <a:rPr lang="en-US" altLang="ja-JP" sz="1500" u="sng" dirty="0">
                <a:solidFill>
                  <a:srgbClr val="0070C0"/>
                </a:solidFill>
              </a:rPr>
              <a:t>.</a:t>
            </a:r>
            <a:br>
              <a:rPr lang="en-US" altLang="ja-JP" sz="1500" u="sng" dirty="0"/>
            </a:br>
            <a:r>
              <a:rPr lang="en-US" altLang="ja-JP" sz="1500" dirty="0"/>
              <a:t>(1 </a:t>
            </a:r>
            <a:r>
              <a:rPr lang="ja-JP" altLang="en-US" sz="1500" dirty="0"/>
              <a:t>つの </a:t>
            </a:r>
            <a:r>
              <a:rPr lang="en-US" altLang="ja-JP" sz="1500" dirty="0"/>
              <a:t>4 </a:t>
            </a:r>
            <a:r>
              <a:rPr lang="ja-JP" altLang="en-US" sz="1500" dirty="0"/>
              <a:t>コマ内で名前が変わったりすることがないようにだけお願いします</a:t>
            </a:r>
            <a:r>
              <a:rPr lang="en-US" altLang="ja-JP" sz="1500" dirty="0"/>
              <a:t>.)</a:t>
            </a:r>
          </a:p>
          <a:p>
            <a:endParaRPr lang="en-US" altLang="ja-JP" sz="1500" dirty="0"/>
          </a:p>
          <a:p>
            <a:r>
              <a:rPr lang="ja-JP" altLang="en-US" sz="1500" dirty="0">
                <a:solidFill>
                  <a:srgbClr val="0070C0"/>
                </a:solidFill>
              </a:rPr>
              <a:t>誰のセリフか</a:t>
            </a:r>
            <a:r>
              <a:rPr lang="ja-JP" altLang="en-US" sz="1500" dirty="0"/>
              <a:t>を間違えないようにお願いします</a:t>
            </a:r>
            <a:r>
              <a:rPr lang="en-US" altLang="ja-JP" sz="1500" dirty="0"/>
              <a:t>.</a:t>
            </a:r>
            <a:r>
              <a:rPr lang="ja-JP" altLang="en-US" sz="1500" dirty="0"/>
              <a:t> </a:t>
            </a:r>
            <a:r>
              <a:rPr lang="en-US" altLang="ja-JP" sz="1500" dirty="0"/>
              <a:t>(</a:t>
            </a:r>
            <a:r>
              <a:rPr lang="ja-JP" altLang="en-US" sz="1500" dirty="0"/>
              <a:t>資料 </a:t>
            </a:r>
            <a:r>
              <a:rPr lang="en-US" altLang="ja-JP" sz="1500" dirty="0"/>
              <a:t>p.6 ~ 7 </a:t>
            </a:r>
            <a:r>
              <a:rPr lang="ja-JP" altLang="en-US" sz="1500" dirty="0"/>
              <a:t>参照</a:t>
            </a:r>
            <a:r>
              <a:rPr lang="en-US" altLang="ja-JP" sz="1500" dirty="0"/>
              <a:t>)</a:t>
            </a:r>
          </a:p>
          <a:p>
            <a:endParaRPr lang="en-US" altLang="ja-JP" sz="1500" dirty="0"/>
          </a:p>
          <a:p>
            <a:r>
              <a:rPr lang="ja-JP" altLang="en-US" sz="1500" u="sng" dirty="0">
                <a:solidFill>
                  <a:srgbClr val="0070C0"/>
                </a:solidFill>
              </a:rPr>
              <a:t>句読点は用いず</a:t>
            </a:r>
            <a:r>
              <a:rPr lang="en-US" altLang="ja-JP" sz="1500" dirty="0"/>
              <a:t>, </a:t>
            </a:r>
            <a:r>
              <a:rPr lang="ja-JP" altLang="en-US" sz="1500" dirty="0"/>
              <a:t>「、」は </a:t>
            </a:r>
            <a:r>
              <a:rPr lang="en-US" altLang="ja-JP" sz="1500" dirty="0"/>
              <a:t>1 </a:t>
            </a:r>
            <a:r>
              <a:rPr lang="ja-JP" altLang="en-US" sz="1500" dirty="0"/>
              <a:t>個分のスペースで表してください</a:t>
            </a:r>
            <a:r>
              <a:rPr lang="en-US" altLang="ja-JP" sz="1500" dirty="0"/>
              <a:t>. </a:t>
            </a:r>
            <a:br>
              <a:rPr lang="en-US" altLang="ja-JP" sz="1500" dirty="0"/>
            </a:br>
            <a:r>
              <a:rPr lang="en-US" altLang="ja-JP" sz="1500" dirty="0"/>
              <a:t>(“...” </a:t>
            </a:r>
            <a:r>
              <a:rPr lang="ja-JP" altLang="en-US" sz="1500" dirty="0"/>
              <a:t>や </a:t>
            </a:r>
            <a:r>
              <a:rPr lang="en-US" altLang="ja-JP" sz="1500" dirty="0"/>
              <a:t>“!”, “?” </a:t>
            </a:r>
            <a:r>
              <a:rPr lang="ja-JP" altLang="en-US" sz="1500" dirty="0"/>
              <a:t>などの常識的な記号は可</a:t>
            </a:r>
            <a:r>
              <a:rPr lang="en-US" altLang="ja-JP" sz="1500" dirty="0"/>
              <a:t>)</a:t>
            </a:r>
          </a:p>
          <a:p>
            <a:endParaRPr lang="en-US" altLang="ja-JP" sz="1500" dirty="0"/>
          </a:p>
          <a:p>
            <a:r>
              <a:rPr lang="ja-JP" altLang="en-US" sz="1500" dirty="0"/>
              <a:t>すべてのセリフ </a:t>
            </a:r>
            <a:r>
              <a:rPr lang="en-US" altLang="ja-JP" sz="1500" dirty="0"/>
              <a:t>id </a:t>
            </a:r>
            <a:r>
              <a:rPr lang="ja-JP" altLang="en-US" sz="1500" dirty="0"/>
              <a:t>についてアノテートしてもらう必要はありませんが</a:t>
            </a:r>
            <a:r>
              <a:rPr lang="en-US" altLang="ja-JP" sz="1500" dirty="0"/>
              <a:t>, </a:t>
            </a:r>
            <a:br>
              <a:rPr lang="en-US" altLang="ja-JP" sz="1500" dirty="0"/>
            </a:br>
            <a:r>
              <a:rPr lang="en-US" altLang="ja-JP" sz="1500" u="sng" dirty="0">
                <a:solidFill>
                  <a:srgbClr val="0070C0"/>
                </a:solidFill>
              </a:rPr>
              <a:t>4 </a:t>
            </a:r>
            <a:r>
              <a:rPr lang="ja-JP" altLang="en-US" sz="1500" u="sng" dirty="0">
                <a:solidFill>
                  <a:srgbClr val="0070C0"/>
                </a:solidFill>
              </a:rPr>
              <a:t>コマ単位でアノテート抜けがないように</a:t>
            </a:r>
            <a:r>
              <a:rPr lang="ja-JP" altLang="en-US" sz="1500" dirty="0"/>
              <a:t>ご協力お願いします</a:t>
            </a:r>
            <a:r>
              <a:rPr lang="en-US" altLang="ja-JP" sz="1500" dirty="0"/>
              <a:t>.</a:t>
            </a:r>
          </a:p>
          <a:p>
            <a:endParaRPr lang="en-US" altLang="ja-JP" sz="1500" dirty="0"/>
          </a:p>
          <a:p>
            <a:r>
              <a:rPr lang="ja-JP" altLang="en-US" sz="1500" dirty="0"/>
              <a:t>フキダシの面積とセリフの量は深く気にする必要はありません</a:t>
            </a:r>
            <a:r>
              <a:rPr lang="en-US" altLang="ja-JP" sz="1500" dirty="0"/>
              <a:t>.</a:t>
            </a:r>
          </a:p>
          <a:p>
            <a:pPr marL="0" indent="0">
              <a:buNone/>
            </a:pPr>
            <a:endParaRPr lang="en-US" altLang="ja-JP" sz="1500" dirty="0"/>
          </a:p>
        </p:txBody>
      </p:sp>
      <p:sp>
        <p:nvSpPr>
          <p:cNvPr id="6" name="テキスト ボックス 5">
            <a:extLst>
              <a:ext uri="{FF2B5EF4-FFF2-40B4-BE49-F238E27FC236}">
                <a16:creationId xmlns:a16="http://schemas.microsoft.com/office/drawing/2014/main" id="{DD0BE8C4-0C0F-416D-ACCB-02CC8F63918D}"/>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5</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15891826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en-US" altLang="ja-JP" sz="3000" dirty="0">
                <a:solidFill>
                  <a:prstClr val="black"/>
                </a:solidFill>
                <a:latin typeface="游ゴシック" panose="020F0502020204030204"/>
                <a:ea typeface="游ゴシック" panose="020B0400000000000000" pitchFamily="50" charset="-128"/>
              </a:rPr>
              <a:t>csv</a:t>
            </a:r>
            <a:r>
              <a:rPr kumimoji="1" lang="ja-JP" altLang="en-US" sz="3000" dirty="0">
                <a:solidFill>
                  <a:prstClr val="black"/>
                </a:solidFill>
                <a:latin typeface="游ゴシック" panose="020F0502020204030204"/>
                <a:ea typeface="游ゴシック" panose="020B0400000000000000" pitchFamily="50" charset="-128"/>
              </a:rPr>
              <a:t> ファイル 説明</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pic>
        <p:nvPicPr>
          <p:cNvPr id="6" name="コンテンツ プレースホルダー 5" descr="テーブル&#10;&#10;自動的に生成された説明">
            <a:extLst>
              <a:ext uri="{FF2B5EF4-FFF2-40B4-BE49-F238E27FC236}">
                <a16:creationId xmlns:a16="http://schemas.microsoft.com/office/drawing/2014/main" id="{C7D810A6-370B-49E3-BA5E-06E9912F2D3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5965"/>
          <a:stretch/>
        </p:blipFill>
        <p:spPr>
          <a:xfrm>
            <a:off x="1748171" y="2075978"/>
            <a:ext cx="5065626" cy="1741154"/>
          </a:xfrm>
        </p:spPr>
      </p:pic>
      <p:sp>
        <p:nvSpPr>
          <p:cNvPr id="7" name="テキスト ボックス 6">
            <a:extLst>
              <a:ext uri="{FF2B5EF4-FFF2-40B4-BE49-F238E27FC236}">
                <a16:creationId xmlns:a16="http://schemas.microsoft.com/office/drawing/2014/main" id="{59CEBBEE-F7CA-489C-B2BB-2AAD1C5AEAE5}"/>
              </a:ext>
            </a:extLst>
          </p:cNvPr>
          <p:cNvSpPr txBox="1"/>
          <p:nvPr/>
        </p:nvSpPr>
        <p:spPr>
          <a:xfrm>
            <a:off x="654342" y="3990538"/>
            <a:ext cx="7493465" cy="1754326"/>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id : </a:t>
            </a:r>
            <a:r>
              <a:rPr kumimoji="1" lang="ja-JP" altLang="en-US" sz="1350" dirty="0">
                <a:solidFill>
                  <a:prstClr val="black"/>
                </a:solidFill>
                <a:latin typeface="游ゴシック" panose="020F0502020204030204"/>
                <a:ea typeface="游ゴシック" panose="020B0400000000000000" pitchFamily="50" charset="-128"/>
              </a:rPr>
              <a:t>セリフに対して固有の値です</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err="1">
                <a:solidFill>
                  <a:prstClr val="black"/>
                </a:solidFill>
                <a:latin typeface="游ゴシック" panose="020F0502020204030204"/>
                <a:ea typeface="游ゴシック" panose="020B0400000000000000" pitchFamily="50" charset="-128"/>
              </a:rPr>
              <a:t>story_main_num</a:t>
            </a:r>
            <a:r>
              <a:rPr kumimoji="1" lang="en-US" altLang="ja-JP" sz="1350" dirty="0">
                <a:solidFill>
                  <a:prstClr val="black"/>
                </a:solidFill>
                <a:latin typeface="游ゴシック" panose="020F0502020204030204"/>
                <a:ea typeface="游ゴシック" panose="020B0400000000000000" pitchFamily="50" charset="-128"/>
              </a:rPr>
              <a:t>, </a:t>
            </a:r>
            <a:r>
              <a:rPr kumimoji="1" lang="en-US" altLang="ja-JP" sz="1350" dirty="0" err="1">
                <a:solidFill>
                  <a:prstClr val="black"/>
                </a:solidFill>
                <a:latin typeface="游ゴシック" panose="020F0502020204030204"/>
                <a:ea typeface="游ゴシック" panose="020B0400000000000000" pitchFamily="50" charset="-128"/>
              </a:rPr>
              <a:t>story_sub_num</a:t>
            </a:r>
            <a:r>
              <a:rPr kumimoji="1" lang="en-US" altLang="ja-JP" sz="1350" dirty="0">
                <a:solidFill>
                  <a:prstClr val="black"/>
                </a:solidFill>
                <a:latin typeface="游ゴシック" panose="020F0502020204030204"/>
                <a:ea typeface="游ゴシック" panose="020B0400000000000000" pitchFamily="50" charset="-128"/>
              </a:rPr>
              <a:t> : </a:t>
            </a:r>
            <a:r>
              <a:rPr kumimoji="1" lang="ja-JP" altLang="en-US" sz="1350" dirty="0">
                <a:solidFill>
                  <a:prstClr val="black"/>
                </a:solidFill>
                <a:latin typeface="游ゴシック" panose="020F0502020204030204"/>
                <a:ea typeface="游ゴシック" panose="020B0400000000000000" pitchFamily="50" charset="-128"/>
              </a:rPr>
              <a:t>オリジナルのデータにおける話数を表しています</a:t>
            </a:r>
            <a:r>
              <a:rPr kumimoji="1" lang="en-US" altLang="ja-JP" sz="1350" dirty="0">
                <a:solidFill>
                  <a:prstClr val="black"/>
                </a:solidFill>
                <a:latin typeface="游ゴシック" panose="020F0502020204030204"/>
                <a:ea typeface="游ゴシック" panose="020B0400000000000000" pitchFamily="50" charset="-128"/>
              </a:rPr>
              <a:t>.</a:t>
            </a:r>
            <a:br>
              <a:rPr kumimoji="1" lang="en-US" altLang="ja-JP" sz="1350" dirty="0">
                <a:solidFill>
                  <a:prstClr val="black"/>
                </a:solidFill>
                <a:latin typeface="游ゴシック" panose="020F0502020204030204"/>
                <a:ea typeface="游ゴシック" panose="020B0400000000000000" pitchFamily="50" charset="-128"/>
              </a:rPr>
            </a:b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無視していただいて構いません</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err="1">
                <a:solidFill>
                  <a:prstClr val="black"/>
                </a:solidFill>
                <a:latin typeface="游ゴシック" panose="020F0502020204030204"/>
                <a:ea typeface="游ゴシック" panose="020B0400000000000000" pitchFamily="50" charset="-128"/>
              </a:rPr>
              <a:t>koma</a:t>
            </a:r>
            <a:r>
              <a:rPr kumimoji="1" lang="en-US" altLang="ja-JP" sz="1350" dirty="0">
                <a:solidFill>
                  <a:prstClr val="black"/>
                </a:solidFill>
                <a:latin typeface="游ゴシック" panose="020F0502020204030204"/>
                <a:ea typeface="游ゴシック" panose="020B0400000000000000" pitchFamily="50" charset="-128"/>
              </a:rPr>
              <a:t> : </a:t>
            </a:r>
            <a:r>
              <a:rPr kumimoji="1" lang="ja-JP" altLang="en-US" sz="1350" dirty="0">
                <a:solidFill>
                  <a:prstClr val="black"/>
                </a:solidFill>
                <a:latin typeface="游ゴシック" panose="020F0502020204030204"/>
                <a:ea typeface="游ゴシック" panose="020B0400000000000000" pitchFamily="50" charset="-128"/>
              </a:rPr>
              <a:t>何コマ目のセリフかを表します</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who, speaker : </a:t>
            </a:r>
            <a:r>
              <a:rPr kumimoji="1" lang="ja-JP" altLang="en-US" sz="1350" dirty="0">
                <a:solidFill>
                  <a:prstClr val="black"/>
                </a:solidFill>
                <a:latin typeface="游ゴシック" panose="020F0502020204030204"/>
                <a:ea typeface="游ゴシック" panose="020B0400000000000000" pitchFamily="50" charset="-128"/>
              </a:rPr>
              <a:t>主体と話者を表します</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基本は一致していますが</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具体的に後述します</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inner : </a:t>
            </a:r>
            <a:r>
              <a:rPr kumimoji="1" lang="ja-JP" altLang="en-US" sz="1350" dirty="0">
                <a:solidFill>
                  <a:prstClr val="black"/>
                </a:solidFill>
                <a:latin typeface="游ゴシック" panose="020F0502020204030204"/>
                <a:ea typeface="游ゴシック" panose="020B0400000000000000" pitchFamily="50" charset="-128"/>
              </a:rPr>
              <a:t>実際に発せられているセリフかどうか </a:t>
            </a:r>
            <a:r>
              <a:rPr kumimoji="1" lang="en-US" altLang="ja-JP" sz="1350" dirty="0">
                <a:solidFill>
                  <a:prstClr val="black"/>
                </a:solidFill>
                <a:latin typeface="游ゴシック" panose="020F0502020204030204"/>
                <a:ea typeface="游ゴシック" panose="020B0400000000000000" pitchFamily="50" charset="-128"/>
              </a:rPr>
              <a:t>(</a:t>
            </a:r>
            <a:r>
              <a:rPr kumimoji="1" lang="ja-JP" altLang="en-US" sz="1350" dirty="0">
                <a:solidFill>
                  <a:prstClr val="black"/>
                </a:solidFill>
                <a:latin typeface="游ゴシック" panose="020F0502020204030204"/>
                <a:ea typeface="游ゴシック" panose="020B0400000000000000" pitchFamily="50" charset="-128"/>
              </a:rPr>
              <a:t>端的に言えば</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もくもくフキダシかどうか</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what : </a:t>
            </a:r>
            <a:r>
              <a:rPr kumimoji="1" lang="ja-JP" altLang="en-US" sz="1350" b="1" dirty="0">
                <a:solidFill>
                  <a:srgbClr val="0070C0"/>
                </a:solidFill>
                <a:latin typeface="游ゴシック" panose="020F0502020204030204"/>
                <a:ea typeface="游ゴシック" panose="020B0400000000000000" pitchFamily="50" charset="-128"/>
              </a:rPr>
              <a:t>セリフの内容 </a:t>
            </a:r>
            <a:r>
              <a:rPr kumimoji="1" lang="en-US" altLang="ja-JP" sz="1350" b="1" dirty="0">
                <a:solidFill>
                  <a:srgbClr val="0070C0"/>
                </a:solidFill>
                <a:latin typeface="游ゴシック" panose="020F0502020204030204"/>
                <a:ea typeface="游ゴシック" panose="020B0400000000000000" pitchFamily="50" charset="-128"/>
              </a:rPr>
              <a:t>(</a:t>
            </a:r>
            <a:r>
              <a:rPr kumimoji="1" lang="ja-JP" altLang="en-US" sz="1350" b="1" dirty="0">
                <a:solidFill>
                  <a:srgbClr val="0070C0"/>
                </a:solidFill>
                <a:latin typeface="游ゴシック" panose="020F0502020204030204"/>
                <a:ea typeface="游ゴシック" panose="020B0400000000000000" pitchFamily="50" charset="-128"/>
              </a:rPr>
              <a:t>記入してもらう</a:t>
            </a:r>
            <a:r>
              <a:rPr kumimoji="1" lang="en-US" altLang="ja-JP" sz="1350" b="1" dirty="0">
                <a:solidFill>
                  <a:srgbClr val="0070C0"/>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emotion : </a:t>
            </a:r>
            <a:r>
              <a:rPr kumimoji="1" lang="ja-JP" altLang="en-US" sz="1350" b="1" dirty="0">
                <a:solidFill>
                  <a:srgbClr val="0070C0"/>
                </a:solidFill>
                <a:latin typeface="游ゴシック" panose="020F0502020204030204"/>
                <a:ea typeface="游ゴシック" panose="020B0400000000000000" pitchFamily="50" charset="-128"/>
              </a:rPr>
              <a:t>セリフに対する感情ラベル </a:t>
            </a:r>
            <a:r>
              <a:rPr kumimoji="1" lang="en-US" altLang="ja-JP" sz="1350" b="1" dirty="0">
                <a:solidFill>
                  <a:srgbClr val="0070C0"/>
                </a:solidFill>
                <a:latin typeface="游ゴシック" panose="020F0502020204030204"/>
                <a:ea typeface="游ゴシック" panose="020B0400000000000000" pitchFamily="50" charset="-128"/>
              </a:rPr>
              <a:t>(</a:t>
            </a:r>
            <a:r>
              <a:rPr kumimoji="1" lang="ja-JP" altLang="en-US" sz="1350" b="1" dirty="0">
                <a:solidFill>
                  <a:srgbClr val="0070C0"/>
                </a:solidFill>
                <a:latin typeface="游ゴシック" panose="020F0502020204030204"/>
                <a:ea typeface="游ゴシック" panose="020B0400000000000000" pitchFamily="50" charset="-128"/>
              </a:rPr>
              <a:t>記入してもらう</a:t>
            </a:r>
            <a:r>
              <a:rPr kumimoji="1" lang="en-US" altLang="ja-JP" sz="1350" b="1" dirty="0">
                <a:solidFill>
                  <a:srgbClr val="0070C0"/>
                </a:solidFill>
                <a:latin typeface="游ゴシック" panose="020F0502020204030204"/>
                <a:ea typeface="游ゴシック" panose="020B0400000000000000" pitchFamily="50" charset="-128"/>
              </a:rPr>
              <a:t>)</a:t>
            </a:r>
          </a:p>
        </p:txBody>
      </p:sp>
      <p:sp>
        <p:nvSpPr>
          <p:cNvPr id="8" name="テキスト ボックス 7">
            <a:extLst>
              <a:ext uri="{FF2B5EF4-FFF2-40B4-BE49-F238E27FC236}">
                <a16:creationId xmlns:a16="http://schemas.microsoft.com/office/drawing/2014/main" id="{61729BDD-097D-4A16-BC4E-74823503101E}"/>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6</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41970109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3" y="1397359"/>
            <a:ext cx="6899988" cy="553998"/>
          </a:xfrm>
          <a:prstGeom prst="rect">
            <a:avLst/>
          </a:prstGeom>
          <a:noFill/>
        </p:spPr>
        <p:txBody>
          <a:bodyPr wrap="square" rtlCol="0">
            <a:spAutoFit/>
          </a:bodyPr>
          <a:lstStyle/>
          <a:p>
            <a:pPr defTabSz="685800"/>
            <a:r>
              <a:rPr kumimoji="1" lang="en-US" altLang="ja-JP" sz="3000" dirty="0">
                <a:solidFill>
                  <a:prstClr val="black"/>
                </a:solidFill>
                <a:latin typeface="游ゴシック" panose="020F0502020204030204"/>
                <a:ea typeface="游ゴシック" panose="020B0400000000000000" pitchFamily="50" charset="-128"/>
              </a:rPr>
              <a:t>who, speaker </a:t>
            </a:r>
            <a:r>
              <a:rPr kumimoji="1" lang="ja-JP" altLang="en-US" sz="3000" dirty="0">
                <a:solidFill>
                  <a:prstClr val="black"/>
                </a:solidFill>
                <a:latin typeface="游ゴシック" panose="020F0502020204030204"/>
                <a:ea typeface="游ゴシック" panose="020B0400000000000000" pitchFamily="50" charset="-128"/>
              </a:rPr>
              <a:t>について</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7" name="テキスト ボックス 6">
            <a:extLst>
              <a:ext uri="{FF2B5EF4-FFF2-40B4-BE49-F238E27FC236}">
                <a16:creationId xmlns:a16="http://schemas.microsoft.com/office/drawing/2014/main" id="{59CEBBEE-F7CA-489C-B2BB-2AAD1C5AEAE5}"/>
              </a:ext>
            </a:extLst>
          </p:cNvPr>
          <p:cNvSpPr txBox="1"/>
          <p:nvPr/>
        </p:nvSpPr>
        <p:spPr>
          <a:xfrm>
            <a:off x="534252" y="2740669"/>
            <a:ext cx="7493465" cy="1131079"/>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・図 </a:t>
            </a:r>
            <a:r>
              <a:rPr kumimoji="1" lang="en-US" altLang="ja-JP" sz="1350" dirty="0">
                <a:solidFill>
                  <a:prstClr val="black"/>
                </a:solidFill>
                <a:latin typeface="游ゴシック" panose="020F0502020204030204"/>
                <a:ea typeface="游ゴシック" panose="020B0400000000000000" pitchFamily="50" charset="-128"/>
              </a:rPr>
              <a:t>1 </a:t>
            </a:r>
            <a:r>
              <a:rPr kumimoji="1" lang="ja-JP" altLang="en-US" sz="1350" dirty="0">
                <a:solidFill>
                  <a:prstClr val="black"/>
                </a:solidFill>
                <a:latin typeface="游ゴシック" panose="020F0502020204030204"/>
                <a:ea typeface="游ゴシック" panose="020B0400000000000000" pitchFamily="50" charset="-128"/>
              </a:rPr>
              <a:t>のように</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基本的にはセリフを考えている人 </a:t>
            </a:r>
            <a:r>
              <a:rPr kumimoji="1" lang="en-US" altLang="ja-JP" sz="1350" dirty="0">
                <a:solidFill>
                  <a:prstClr val="black"/>
                </a:solidFill>
                <a:latin typeface="游ゴシック" panose="020F0502020204030204"/>
                <a:ea typeface="游ゴシック" panose="020B0400000000000000" pitchFamily="50" charset="-128"/>
              </a:rPr>
              <a:t>(who) </a:t>
            </a:r>
            <a:r>
              <a:rPr kumimoji="1" lang="ja-JP" altLang="en-US" sz="1350" dirty="0">
                <a:solidFill>
                  <a:prstClr val="black"/>
                </a:solidFill>
                <a:latin typeface="游ゴシック" panose="020F0502020204030204"/>
                <a:ea typeface="游ゴシック" panose="020B0400000000000000" pitchFamily="50" charset="-128"/>
              </a:rPr>
              <a:t>と喋っている人 </a:t>
            </a:r>
            <a:r>
              <a:rPr kumimoji="1" lang="en-US" altLang="ja-JP" sz="1350" dirty="0">
                <a:solidFill>
                  <a:prstClr val="black"/>
                </a:solidFill>
                <a:latin typeface="游ゴシック" panose="020F0502020204030204"/>
                <a:ea typeface="游ゴシック" panose="020B0400000000000000" pitchFamily="50" charset="-128"/>
              </a:rPr>
              <a:t>(speaker) </a:t>
            </a:r>
            <a:r>
              <a:rPr kumimoji="1" lang="ja-JP" altLang="en-US" sz="1350" dirty="0">
                <a:solidFill>
                  <a:prstClr val="black"/>
                </a:solidFill>
                <a:latin typeface="游ゴシック" panose="020F0502020204030204"/>
                <a:ea typeface="游ゴシック" panose="020B0400000000000000" pitchFamily="50" charset="-128"/>
              </a:rPr>
              <a:t>は</a:t>
            </a:r>
            <a:br>
              <a:rPr kumimoji="1" lang="en-US" altLang="ja-JP" sz="1350" dirty="0">
                <a:solidFill>
                  <a:prstClr val="black"/>
                </a:solidFill>
                <a:latin typeface="游ゴシック" panose="020F0502020204030204"/>
                <a:ea typeface="游ゴシック" panose="020B0400000000000000" pitchFamily="50" charset="-128"/>
              </a:rPr>
            </a:br>
            <a:r>
              <a:rPr kumimoji="1" lang="ja-JP" altLang="en-US" sz="1350" dirty="0">
                <a:solidFill>
                  <a:prstClr val="black"/>
                </a:solidFill>
                <a:latin typeface="游ゴシック" panose="020F0502020204030204"/>
                <a:ea typeface="游ゴシック" panose="020B0400000000000000" pitchFamily="50" charset="-128"/>
              </a:rPr>
              <a:t>　一致している</a:t>
            </a:r>
            <a:r>
              <a:rPr kumimoji="1" lang="en-US" altLang="ja-JP" sz="1350" dirty="0">
                <a:solidFill>
                  <a:prstClr val="black"/>
                </a:solidFill>
                <a:latin typeface="游ゴシック" panose="020F0502020204030204"/>
                <a:ea typeface="游ゴシック" panose="020B0400000000000000" pitchFamily="50" charset="-128"/>
              </a:rPr>
              <a:t>.</a:t>
            </a:r>
          </a:p>
          <a:p>
            <a:pPr defTabSz="685800"/>
            <a:endParaRPr kumimoji="1" lang="en-US" altLang="ja-JP" sz="1350" b="1" dirty="0">
              <a:solidFill>
                <a:srgbClr val="0070C0"/>
              </a:solidFill>
              <a:latin typeface="游ゴシック" panose="020F0502020204030204"/>
              <a:ea typeface="游ゴシック" panose="020B0400000000000000" pitchFamily="50" charset="-128"/>
            </a:endParaRPr>
          </a:p>
          <a:p>
            <a:pPr defTabSz="685800"/>
            <a:r>
              <a:rPr kumimoji="1" lang="ja-JP" altLang="en-US" sz="1350" dirty="0">
                <a:solidFill>
                  <a:prstClr val="black"/>
                </a:solidFill>
                <a:latin typeface="游ゴシック" panose="020F0502020204030204"/>
                <a:ea typeface="游ゴシック" panose="020B0400000000000000" pitchFamily="50" charset="-128"/>
              </a:rPr>
              <a:t>・しかし</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図 </a:t>
            </a:r>
            <a:r>
              <a:rPr kumimoji="1" lang="en-US" altLang="ja-JP" sz="1350" dirty="0">
                <a:solidFill>
                  <a:prstClr val="black"/>
                </a:solidFill>
                <a:latin typeface="游ゴシック" panose="020F0502020204030204"/>
                <a:ea typeface="游ゴシック" panose="020B0400000000000000" pitchFamily="50" charset="-128"/>
              </a:rPr>
              <a:t>2 </a:t>
            </a:r>
            <a:r>
              <a:rPr kumimoji="1" lang="ja-JP" altLang="en-US" sz="1350" dirty="0">
                <a:solidFill>
                  <a:prstClr val="black"/>
                </a:solidFill>
                <a:latin typeface="游ゴシック" panose="020F0502020204030204"/>
                <a:ea typeface="游ゴシック" panose="020B0400000000000000" pitchFamily="50" charset="-128"/>
              </a:rPr>
              <a:t>のように </a:t>
            </a:r>
            <a:r>
              <a:rPr kumimoji="1" lang="en-US" altLang="ja-JP" sz="1350" dirty="0">
                <a:solidFill>
                  <a:prstClr val="black"/>
                </a:solidFill>
                <a:latin typeface="游ゴシック" panose="020F0502020204030204"/>
                <a:ea typeface="游ゴシック" panose="020B0400000000000000" pitchFamily="50" charset="-128"/>
              </a:rPr>
              <a:t>A </a:t>
            </a:r>
            <a:r>
              <a:rPr kumimoji="1" lang="ja-JP" altLang="en-US" sz="1350" dirty="0">
                <a:solidFill>
                  <a:prstClr val="black"/>
                </a:solidFill>
                <a:latin typeface="游ゴシック" panose="020F0502020204030204"/>
                <a:ea typeface="游ゴシック" panose="020B0400000000000000" pitchFamily="50" charset="-128"/>
              </a:rPr>
              <a:t>くんの脳内イメージの </a:t>
            </a:r>
            <a:r>
              <a:rPr kumimoji="1" lang="en-US" altLang="ja-JP" sz="1350" dirty="0">
                <a:solidFill>
                  <a:prstClr val="black"/>
                </a:solidFill>
                <a:latin typeface="游ゴシック" panose="020F0502020204030204"/>
                <a:ea typeface="游ゴシック" panose="020B0400000000000000" pitchFamily="50" charset="-128"/>
              </a:rPr>
              <a:t>B </a:t>
            </a:r>
            <a:r>
              <a:rPr kumimoji="1" lang="ja-JP" altLang="en-US" sz="1350" dirty="0">
                <a:solidFill>
                  <a:prstClr val="black"/>
                </a:solidFill>
                <a:latin typeface="游ゴシック" panose="020F0502020204030204"/>
                <a:ea typeface="游ゴシック" panose="020B0400000000000000" pitchFamily="50" charset="-128"/>
              </a:rPr>
              <a:t>さんのセリフがある場合は</a:t>
            </a:r>
            <a:r>
              <a:rPr kumimoji="1" lang="en-US" altLang="ja-JP" sz="1350" dirty="0">
                <a:solidFill>
                  <a:prstClr val="black"/>
                </a:solidFill>
                <a:latin typeface="游ゴシック" panose="020F0502020204030204"/>
                <a:ea typeface="游ゴシック" panose="020B0400000000000000" pitchFamily="50" charset="-128"/>
              </a:rPr>
              <a:t>, </a:t>
            </a:r>
            <a:br>
              <a:rPr kumimoji="1" lang="en-US" altLang="ja-JP" sz="1350" dirty="0">
                <a:solidFill>
                  <a:prstClr val="black"/>
                </a:solidFill>
                <a:latin typeface="游ゴシック" panose="020F0502020204030204"/>
                <a:ea typeface="游ゴシック" panose="020B0400000000000000" pitchFamily="50" charset="-128"/>
              </a:rPr>
            </a:br>
            <a:r>
              <a:rPr kumimoji="1" lang="en-US" altLang="ja-JP" sz="1350" dirty="0">
                <a:solidFill>
                  <a:prstClr val="black"/>
                </a:solidFill>
                <a:latin typeface="游ゴシック" panose="020F0502020204030204"/>
                <a:ea typeface="游ゴシック" panose="020B0400000000000000" pitchFamily="50" charset="-128"/>
              </a:rPr>
              <a:t>    who = A </a:t>
            </a:r>
            <a:r>
              <a:rPr kumimoji="1" lang="ja-JP" altLang="en-US" sz="1350" dirty="0">
                <a:solidFill>
                  <a:prstClr val="black"/>
                </a:solidFill>
                <a:latin typeface="游ゴシック" panose="020F0502020204030204"/>
                <a:ea typeface="游ゴシック" panose="020B0400000000000000" pitchFamily="50" charset="-128"/>
              </a:rPr>
              <a:t>に対して</a:t>
            </a:r>
            <a:r>
              <a:rPr kumimoji="1" lang="en-US" altLang="ja-JP" sz="1350" dirty="0">
                <a:solidFill>
                  <a:prstClr val="black"/>
                </a:solidFill>
                <a:latin typeface="游ゴシック" panose="020F0502020204030204"/>
                <a:ea typeface="游ゴシック" panose="020B0400000000000000" pitchFamily="50" charset="-128"/>
              </a:rPr>
              <a:t>, speaker = B </a:t>
            </a:r>
            <a:r>
              <a:rPr kumimoji="1" lang="ja-JP" altLang="en-US" sz="1350" dirty="0">
                <a:solidFill>
                  <a:prstClr val="black"/>
                </a:solidFill>
                <a:latin typeface="游ゴシック" panose="020F0502020204030204"/>
                <a:ea typeface="游ゴシック" panose="020B0400000000000000" pitchFamily="50" charset="-128"/>
              </a:rPr>
              <a:t>となる</a:t>
            </a:r>
            <a:r>
              <a:rPr kumimoji="1" lang="en-US" altLang="ja-JP" sz="1350" dirty="0">
                <a:solidFill>
                  <a:prstClr val="black"/>
                </a:solidFill>
                <a:latin typeface="游ゴシック" panose="020F0502020204030204"/>
                <a:ea typeface="游ゴシック" panose="020B0400000000000000" pitchFamily="50" charset="-128"/>
              </a:rPr>
              <a:t>.</a:t>
            </a:r>
          </a:p>
        </p:txBody>
      </p:sp>
      <p:grpSp>
        <p:nvGrpSpPr>
          <p:cNvPr id="11" name="グループ化 10">
            <a:extLst>
              <a:ext uri="{FF2B5EF4-FFF2-40B4-BE49-F238E27FC236}">
                <a16:creationId xmlns:a16="http://schemas.microsoft.com/office/drawing/2014/main" id="{A17F32F1-3CDB-4290-A0C1-7D4C54EAA944}"/>
              </a:ext>
            </a:extLst>
          </p:cNvPr>
          <p:cNvGrpSpPr/>
          <p:nvPr/>
        </p:nvGrpSpPr>
        <p:grpSpPr>
          <a:xfrm>
            <a:off x="856067" y="4323634"/>
            <a:ext cx="1469623" cy="1346629"/>
            <a:chOff x="1351146" y="3724225"/>
            <a:chExt cx="1959497" cy="1795505"/>
          </a:xfrm>
        </p:grpSpPr>
        <p:grpSp>
          <p:nvGrpSpPr>
            <p:cNvPr id="3" name="グループ化 2">
              <a:extLst>
                <a:ext uri="{FF2B5EF4-FFF2-40B4-BE49-F238E27FC236}">
                  <a16:creationId xmlns:a16="http://schemas.microsoft.com/office/drawing/2014/main" id="{02AAA655-5F89-45A1-ADFB-6642ADC07D6A}"/>
                </a:ext>
              </a:extLst>
            </p:cNvPr>
            <p:cNvGrpSpPr/>
            <p:nvPr/>
          </p:nvGrpSpPr>
          <p:grpSpPr>
            <a:xfrm>
              <a:off x="1351146" y="3724225"/>
              <a:ext cx="1959497" cy="1359651"/>
              <a:chOff x="712335" y="3624043"/>
              <a:chExt cx="1959497" cy="1359651"/>
            </a:xfrm>
          </p:grpSpPr>
          <p:pic>
            <p:nvPicPr>
              <p:cNvPr id="8" name="図 7" descr="挿絵 が含まれている画像&#10;&#10;自動的に生成された説明">
                <a:extLst>
                  <a:ext uri="{FF2B5EF4-FFF2-40B4-BE49-F238E27FC236}">
                    <a16:creationId xmlns:a16="http://schemas.microsoft.com/office/drawing/2014/main" id="{9E51FDC1-2CFC-4A43-BEEF-AA24433A5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335" y="3624043"/>
                <a:ext cx="1959497" cy="1359651"/>
              </a:xfrm>
              <a:prstGeom prst="rect">
                <a:avLst/>
              </a:prstGeom>
            </p:spPr>
          </p:pic>
          <p:sp>
            <p:nvSpPr>
              <p:cNvPr id="2" name="テキスト ボックス 1">
                <a:extLst>
                  <a:ext uri="{FF2B5EF4-FFF2-40B4-BE49-F238E27FC236}">
                    <a16:creationId xmlns:a16="http://schemas.microsoft.com/office/drawing/2014/main" id="{67C13BB3-7B76-4F28-A5FA-18C823F5812E}"/>
                  </a:ext>
                </a:extLst>
              </p:cNvPr>
              <p:cNvSpPr txBox="1"/>
              <p:nvPr/>
            </p:nvSpPr>
            <p:spPr>
              <a:xfrm>
                <a:off x="2265027" y="3733102"/>
                <a:ext cx="343949" cy="677108"/>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眠い</a:t>
                </a:r>
              </a:p>
            </p:txBody>
          </p:sp>
          <p:sp>
            <p:nvSpPr>
              <p:cNvPr id="9" name="テキスト ボックス 8">
                <a:extLst>
                  <a:ext uri="{FF2B5EF4-FFF2-40B4-BE49-F238E27FC236}">
                    <a16:creationId xmlns:a16="http://schemas.microsoft.com/office/drawing/2014/main" id="{CD17A6C0-B8D4-4280-A2DD-33E01AE87916}"/>
                  </a:ext>
                </a:extLst>
              </p:cNvPr>
              <p:cNvSpPr txBox="1"/>
              <p:nvPr/>
            </p:nvSpPr>
            <p:spPr>
              <a:xfrm>
                <a:off x="1494638" y="3628427"/>
                <a:ext cx="343949" cy="677108"/>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へぇ</a:t>
                </a:r>
              </a:p>
            </p:txBody>
          </p:sp>
        </p:grpSp>
        <p:sp>
          <p:nvSpPr>
            <p:cNvPr id="10" name="テキスト ボックス 9">
              <a:extLst>
                <a:ext uri="{FF2B5EF4-FFF2-40B4-BE49-F238E27FC236}">
                  <a16:creationId xmlns:a16="http://schemas.microsoft.com/office/drawing/2014/main" id="{64D5455F-DBA6-486B-87BD-8B2234BE583F}"/>
                </a:ext>
              </a:extLst>
            </p:cNvPr>
            <p:cNvSpPr txBox="1"/>
            <p:nvPr/>
          </p:nvSpPr>
          <p:spPr>
            <a:xfrm>
              <a:off x="1395217" y="5181175"/>
              <a:ext cx="1820410" cy="338555"/>
            </a:xfrm>
            <a:prstGeom prst="rect">
              <a:avLst/>
            </a:prstGeom>
            <a:noFill/>
          </p:spPr>
          <p:txBody>
            <a:bodyPr wrap="square" rtlCol="0">
              <a:spAutoFit/>
            </a:bodyPr>
            <a:lstStyle/>
            <a:p>
              <a:pPr algn="ctr" defTabSz="685800"/>
              <a:r>
                <a:rPr kumimoji="1" lang="en-US" altLang="ja-JP" sz="1050" dirty="0">
                  <a:solidFill>
                    <a:prstClr val="black"/>
                  </a:solidFill>
                  <a:latin typeface="游ゴシック" panose="020F0502020204030204"/>
                  <a:ea typeface="游ゴシック" panose="020B0400000000000000" pitchFamily="50" charset="-128"/>
                </a:rPr>
                <a:t>&lt;</a:t>
              </a:r>
              <a:r>
                <a:rPr kumimoji="1" lang="ja-JP" altLang="en-US" sz="1050" dirty="0">
                  <a:solidFill>
                    <a:prstClr val="black"/>
                  </a:solidFill>
                  <a:latin typeface="游ゴシック" panose="020F0502020204030204"/>
                  <a:ea typeface="游ゴシック" panose="020B0400000000000000" pitchFamily="50" charset="-128"/>
                </a:rPr>
                <a:t>図 </a:t>
              </a:r>
              <a:r>
                <a:rPr kumimoji="1" lang="en-US" altLang="ja-JP" sz="1050" dirty="0">
                  <a:solidFill>
                    <a:prstClr val="black"/>
                  </a:solidFill>
                  <a:latin typeface="游ゴシック" panose="020F0502020204030204"/>
                  <a:ea typeface="游ゴシック" panose="020B0400000000000000" pitchFamily="50" charset="-128"/>
                </a:rPr>
                <a:t>1&gt; case 1</a:t>
              </a:r>
              <a:endParaRPr kumimoji="1" lang="ja-JP" altLang="en-US" sz="1050" dirty="0">
                <a:solidFill>
                  <a:prstClr val="black"/>
                </a:solidFill>
                <a:latin typeface="游ゴシック" panose="020F0502020204030204"/>
                <a:ea typeface="游ゴシック" panose="020B0400000000000000" pitchFamily="50" charset="-128"/>
              </a:endParaRPr>
            </a:p>
          </p:txBody>
        </p:sp>
      </p:grpSp>
      <p:pic>
        <p:nvPicPr>
          <p:cNvPr id="12" name="図 11">
            <a:extLst>
              <a:ext uri="{FF2B5EF4-FFF2-40B4-BE49-F238E27FC236}">
                <a16:creationId xmlns:a16="http://schemas.microsoft.com/office/drawing/2014/main" id="{19C5C157-9A6A-416F-8B0E-0EB0F1AF1B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1700" y="4323636"/>
            <a:ext cx="1469623" cy="1019738"/>
          </a:xfrm>
          <a:prstGeom prst="rect">
            <a:avLst/>
          </a:prstGeom>
        </p:spPr>
      </p:pic>
      <p:sp>
        <p:nvSpPr>
          <p:cNvPr id="13" name="テキスト ボックス 12">
            <a:extLst>
              <a:ext uri="{FF2B5EF4-FFF2-40B4-BE49-F238E27FC236}">
                <a16:creationId xmlns:a16="http://schemas.microsoft.com/office/drawing/2014/main" id="{44F4A5EC-F1D9-4BF6-A728-F842CCBA05EF}"/>
              </a:ext>
            </a:extLst>
          </p:cNvPr>
          <p:cNvSpPr txBox="1"/>
          <p:nvPr/>
        </p:nvSpPr>
        <p:spPr>
          <a:xfrm>
            <a:off x="3181503" y="5416347"/>
            <a:ext cx="1365308" cy="253916"/>
          </a:xfrm>
          <a:prstGeom prst="rect">
            <a:avLst/>
          </a:prstGeom>
          <a:noFill/>
        </p:spPr>
        <p:txBody>
          <a:bodyPr wrap="square" rtlCol="0">
            <a:spAutoFit/>
          </a:bodyPr>
          <a:lstStyle/>
          <a:p>
            <a:pPr algn="ctr" defTabSz="685800"/>
            <a:r>
              <a:rPr kumimoji="1" lang="en-US" altLang="ja-JP" sz="1050" dirty="0">
                <a:solidFill>
                  <a:prstClr val="black"/>
                </a:solidFill>
                <a:latin typeface="游ゴシック" panose="020F0502020204030204"/>
                <a:ea typeface="游ゴシック" panose="020B0400000000000000" pitchFamily="50" charset="-128"/>
              </a:rPr>
              <a:t>&lt;</a:t>
            </a:r>
            <a:r>
              <a:rPr kumimoji="1" lang="ja-JP" altLang="en-US" sz="1050" dirty="0">
                <a:solidFill>
                  <a:prstClr val="black"/>
                </a:solidFill>
                <a:latin typeface="游ゴシック" panose="020F0502020204030204"/>
                <a:ea typeface="游ゴシック" panose="020B0400000000000000" pitchFamily="50" charset="-128"/>
              </a:rPr>
              <a:t>図 </a:t>
            </a:r>
            <a:r>
              <a:rPr kumimoji="1" lang="en-US" altLang="ja-JP" sz="1050" dirty="0">
                <a:solidFill>
                  <a:prstClr val="black"/>
                </a:solidFill>
                <a:latin typeface="游ゴシック" panose="020F0502020204030204"/>
                <a:ea typeface="游ゴシック" panose="020B0400000000000000" pitchFamily="50" charset="-128"/>
              </a:rPr>
              <a:t>2&gt; case 2</a:t>
            </a:r>
            <a:endParaRPr kumimoji="1" lang="ja-JP" altLang="en-US" sz="1050" dirty="0">
              <a:solidFill>
                <a:prstClr val="black"/>
              </a:solidFill>
              <a:latin typeface="游ゴシック" panose="020F0502020204030204"/>
              <a:ea typeface="游ゴシック" panose="020B0400000000000000" pitchFamily="50" charset="-128"/>
            </a:endParaRPr>
          </a:p>
        </p:txBody>
      </p:sp>
      <p:sp>
        <p:nvSpPr>
          <p:cNvPr id="16" name="テキスト ボックス 15">
            <a:extLst>
              <a:ext uri="{FF2B5EF4-FFF2-40B4-BE49-F238E27FC236}">
                <a16:creationId xmlns:a16="http://schemas.microsoft.com/office/drawing/2014/main" id="{A949F27F-CC98-4EBF-AA5F-85DEA2CD2EFF}"/>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7</a:t>
            </a:r>
            <a:endParaRPr kumimoji="1" lang="ja-JP" altLang="en-US" sz="1350" dirty="0">
              <a:solidFill>
                <a:prstClr val="black"/>
              </a:solidFill>
              <a:latin typeface="游ゴシック" panose="020F0502020204030204"/>
              <a:ea typeface="游ゴシック" panose="020B0400000000000000" pitchFamily="50" charset="-128"/>
            </a:endParaRPr>
          </a:p>
        </p:txBody>
      </p:sp>
      <p:sp>
        <p:nvSpPr>
          <p:cNvPr id="17" name="テキスト ボックス 16">
            <a:extLst>
              <a:ext uri="{FF2B5EF4-FFF2-40B4-BE49-F238E27FC236}">
                <a16:creationId xmlns:a16="http://schemas.microsoft.com/office/drawing/2014/main" id="{C622782E-C487-42BC-B27E-8233B900CBC0}"/>
              </a:ext>
            </a:extLst>
          </p:cNvPr>
          <p:cNvSpPr txBox="1"/>
          <p:nvPr/>
        </p:nvSpPr>
        <p:spPr>
          <a:xfrm>
            <a:off x="4525839" y="4383381"/>
            <a:ext cx="193996" cy="473206"/>
          </a:xfrm>
          <a:prstGeom prst="rect">
            <a:avLst/>
          </a:prstGeom>
          <a:noFill/>
        </p:spPr>
        <p:txBody>
          <a:bodyPr wrap="square" rtlCol="0">
            <a:spAutoFit/>
          </a:bodyPr>
          <a:lstStyle/>
          <a:p>
            <a:pPr defTabSz="685800"/>
            <a:r>
              <a:rPr kumimoji="1" lang="ja-JP" altLang="en-US" sz="825" dirty="0">
                <a:solidFill>
                  <a:prstClr val="black"/>
                </a:solidFill>
                <a:latin typeface="游ゴシック" panose="020F0502020204030204"/>
                <a:ea typeface="游ゴシック" panose="020B0400000000000000" pitchFamily="50" charset="-128"/>
              </a:rPr>
              <a:t>単位を</a:t>
            </a:r>
          </a:p>
        </p:txBody>
      </p:sp>
      <p:sp>
        <p:nvSpPr>
          <p:cNvPr id="18" name="テキスト ボックス 17">
            <a:extLst>
              <a:ext uri="{FF2B5EF4-FFF2-40B4-BE49-F238E27FC236}">
                <a16:creationId xmlns:a16="http://schemas.microsoft.com/office/drawing/2014/main" id="{6A558DD4-047D-450F-88B5-5276E99278DE}"/>
              </a:ext>
            </a:extLst>
          </p:cNvPr>
          <p:cNvSpPr txBox="1"/>
          <p:nvPr/>
        </p:nvSpPr>
        <p:spPr>
          <a:xfrm>
            <a:off x="4378005" y="4383381"/>
            <a:ext cx="193996" cy="842538"/>
          </a:xfrm>
          <a:prstGeom prst="rect">
            <a:avLst/>
          </a:prstGeom>
          <a:noFill/>
        </p:spPr>
        <p:txBody>
          <a:bodyPr wrap="square" rtlCol="0">
            <a:spAutoFit/>
          </a:bodyPr>
          <a:lstStyle/>
          <a:p>
            <a:pPr defTabSz="685800"/>
            <a:r>
              <a:rPr kumimoji="1" lang="ja-JP" altLang="en-US" sz="825" dirty="0">
                <a:solidFill>
                  <a:prstClr val="black"/>
                </a:solidFill>
                <a:latin typeface="游ゴシック" panose="020F0502020204030204"/>
                <a:ea typeface="游ゴシック" panose="020B0400000000000000" pitchFamily="50" charset="-128"/>
              </a:rPr>
              <a:t>落とすと</a:t>
            </a:r>
            <a:endParaRPr kumimoji="1" lang="en-US" altLang="ja-JP" sz="825" dirty="0">
              <a:solidFill>
                <a:prstClr val="black"/>
              </a:solidFill>
              <a:latin typeface="游ゴシック" panose="020F0502020204030204"/>
              <a:ea typeface="游ゴシック" panose="020B0400000000000000" pitchFamily="50" charset="-128"/>
            </a:endParaRPr>
          </a:p>
          <a:p>
            <a:pPr defTabSz="685800"/>
            <a:r>
              <a:rPr kumimoji="1" lang="ja-JP" altLang="en-US" sz="525" dirty="0">
                <a:solidFill>
                  <a:prstClr val="black"/>
                </a:solidFill>
                <a:latin typeface="游ゴシック" panose="020F0502020204030204"/>
                <a:ea typeface="游ゴシック" panose="020B0400000000000000" pitchFamily="50" charset="-128"/>
              </a:rPr>
              <a:t>・・・</a:t>
            </a:r>
          </a:p>
        </p:txBody>
      </p:sp>
      <p:sp>
        <p:nvSpPr>
          <p:cNvPr id="19" name="テキスト ボックス 18">
            <a:extLst>
              <a:ext uri="{FF2B5EF4-FFF2-40B4-BE49-F238E27FC236}">
                <a16:creationId xmlns:a16="http://schemas.microsoft.com/office/drawing/2014/main" id="{924B8D9F-42F6-4942-9809-C8E04D9FCA46}"/>
              </a:ext>
            </a:extLst>
          </p:cNvPr>
          <p:cNvSpPr txBox="1"/>
          <p:nvPr/>
        </p:nvSpPr>
        <p:spPr>
          <a:xfrm>
            <a:off x="3210272" y="4354190"/>
            <a:ext cx="257962" cy="600164"/>
          </a:xfrm>
          <a:prstGeom prst="rect">
            <a:avLst/>
          </a:prstGeom>
          <a:noFill/>
        </p:spPr>
        <p:txBody>
          <a:bodyPr wrap="square" rtlCol="0">
            <a:spAutoFit/>
          </a:bodyPr>
          <a:lstStyle/>
          <a:p>
            <a:pPr defTabSz="685800"/>
            <a:r>
              <a:rPr kumimoji="1" lang="ja-JP" altLang="en-US" sz="825" dirty="0">
                <a:solidFill>
                  <a:prstClr val="black"/>
                </a:solidFill>
                <a:latin typeface="游ゴシック" panose="020F0502020204030204"/>
                <a:ea typeface="游ゴシック" panose="020B0400000000000000" pitchFamily="50" charset="-128"/>
              </a:rPr>
              <a:t>ダッサ｜</a:t>
            </a:r>
          </a:p>
        </p:txBody>
      </p:sp>
      <p:sp>
        <p:nvSpPr>
          <p:cNvPr id="20" name="テキスト ボックス 19">
            <a:extLst>
              <a:ext uri="{FF2B5EF4-FFF2-40B4-BE49-F238E27FC236}">
                <a16:creationId xmlns:a16="http://schemas.microsoft.com/office/drawing/2014/main" id="{C259B081-2942-4185-A77E-93B12AE2BA35}"/>
              </a:ext>
            </a:extLst>
          </p:cNvPr>
          <p:cNvSpPr txBox="1"/>
          <p:nvPr/>
        </p:nvSpPr>
        <p:spPr>
          <a:xfrm>
            <a:off x="1231979" y="4068076"/>
            <a:ext cx="633869" cy="276999"/>
          </a:xfrm>
          <a:prstGeom prst="rect">
            <a:avLst/>
          </a:prstGeom>
          <a:noFill/>
        </p:spPr>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A</a:t>
            </a:r>
          </a:p>
          <a:p>
            <a:pPr defTabSz="685800"/>
            <a:r>
              <a:rPr kumimoji="1" lang="en-US" altLang="ja-JP" sz="600" dirty="0">
                <a:solidFill>
                  <a:prstClr val="black"/>
                </a:solidFill>
                <a:latin typeface="游ゴシック" panose="020F0502020204030204"/>
                <a:ea typeface="游ゴシック" panose="020B0400000000000000" pitchFamily="50" charset="-128"/>
              </a:rPr>
              <a:t>speaker : A</a:t>
            </a:r>
            <a:endParaRPr kumimoji="1" lang="ja-JP" altLang="en-US" sz="600" dirty="0">
              <a:solidFill>
                <a:prstClr val="black"/>
              </a:solidFill>
              <a:latin typeface="游ゴシック" panose="020F0502020204030204"/>
              <a:ea typeface="游ゴシック" panose="020B0400000000000000" pitchFamily="50" charset="-128"/>
            </a:endParaRPr>
          </a:p>
        </p:txBody>
      </p:sp>
      <p:sp>
        <p:nvSpPr>
          <p:cNvPr id="21" name="テキスト ボックス 20">
            <a:extLst>
              <a:ext uri="{FF2B5EF4-FFF2-40B4-BE49-F238E27FC236}">
                <a16:creationId xmlns:a16="http://schemas.microsoft.com/office/drawing/2014/main" id="{6ABAC15A-4382-41AF-A83D-35EAABE34C79}"/>
              </a:ext>
            </a:extLst>
          </p:cNvPr>
          <p:cNvSpPr txBox="1"/>
          <p:nvPr/>
        </p:nvSpPr>
        <p:spPr>
          <a:xfrm>
            <a:off x="2237698" y="4214575"/>
            <a:ext cx="633869" cy="276999"/>
          </a:xfrm>
          <a:prstGeom prst="rect">
            <a:avLst/>
          </a:prstGeom>
          <a:noFill/>
        </p:spPr>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B</a:t>
            </a:r>
          </a:p>
          <a:p>
            <a:pPr defTabSz="685800"/>
            <a:r>
              <a:rPr kumimoji="1" lang="en-US" altLang="ja-JP" sz="600" dirty="0">
                <a:solidFill>
                  <a:prstClr val="black"/>
                </a:solidFill>
                <a:latin typeface="游ゴシック" panose="020F0502020204030204"/>
                <a:ea typeface="游ゴシック" panose="020B0400000000000000" pitchFamily="50" charset="-128"/>
              </a:rPr>
              <a:t>speaker : B</a:t>
            </a:r>
            <a:endParaRPr kumimoji="1" lang="ja-JP" altLang="en-US" sz="600" dirty="0">
              <a:solidFill>
                <a:prstClr val="black"/>
              </a:solidFill>
              <a:latin typeface="游ゴシック" panose="020F0502020204030204"/>
              <a:ea typeface="游ゴシック" panose="020B0400000000000000" pitchFamily="50" charset="-128"/>
            </a:endParaRPr>
          </a:p>
        </p:txBody>
      </p:sp>
      <p:sp>
        <p:nvSpPr>
          <p:cNvPr id="22" name="テキスト ボックス 21">
            <a:extLst>
              <a:ext uri="{FF2B5EF4-FFF2-40B4-BE49-F238E27FC236}">
                <a16:creationId xmlns:a16="http://schemas.microsoft.com/office/drawing/2014/main" id="{66926F2F-9287-4185-AC14-805FF7BC812B}"/>
              </a:ext>
            </a:extLst>
          </p:cNvPr>
          <p:cNvSpPr txBox="1"/>
          <p:nvPr/>
        </p:nvSpPr>
        <p:spPr>
          <a:xfrm>
            <a:off x="4575149" y="4150609"/>
            <a:ext cx="779125" cy="276999"/>
          </a:xfrm>
          <a:prstGeom prst="rect">
            <a:avLst/>
          </a:prstGeom>
          <a:noFill/>
        </p:spPr>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A</a:t>
            </a:r>
          </a:p>
          <a:p>
            <a:pPr defTabSz="685800"/>
            <a:r>
              <a:rPr kumimoji="1" lang="en-US" altLang="ja-JP" sz="600" dirty="0">
                <a:solidFill>
                  <a:prstClr val="black"/>
                </a:solidFill>
                <a:latin typeface="游ゴシック" panose="020F0502020204030204"/>
                <a:ea typeface="游ゴシック" panose="020B0400000000000000" pitchFamily="50" charset="-128"/>
              </a:rPr>
              <a:t>speaker : A</a:t>
            </a:r>
            <a:endParaRPr kumimoji="1" lang="ja-JP" altLang="en-US" sz="600" dirty="0">
              <a:solidFill>
                <a:prstClr val="black"/>
              </a:solidFill>
              <a:latin typeface="游ゴシック" panose="020F0502020204030204"/>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429F5CBC-E1A6-4D16-A71F-D90C91BED2EE}"/>
              </a:ext>
            </a:extLst>
          </p:cNvPr>
          <p:cNvSpPr txBox="1"/>
          <p:nvPr/>
        </p:nvSpPr>
        <p:spPr>
          <a:xfrm>
            <a:off x="3078671" y="4054443"/>
            <a:ext cx="779125"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A</a:t>
            </a:r>
          </a:p>
          <a:p>
            <a:pPr defTabSz="685800"/>
            <a:r>
              <a:rPr kumimoji="1" lang="en-US" altLang="ja-JP" sz="600" dirty="0">
                <a:solidFill>
                  <a:prstClr val="black"/>
                </a:solidFill>
                <a:latin typeface="游ゴシック" panose="020F0502020204030204"/>
                <a:ea typeface="游ゴシック" panose="020B0400000000000000" pitchFamily="50" charset="-128"/>
              </a:rPr>
              <a:t>speaker : B</a:t>
            </a:r>
            <a:endParaRPr kumimoji="1" lang="ja-JP" altLang="en-US" sz="60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34175937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en-US" altLang="ja-JP" sz="3000" dirty="0">
                <a:solidFill>
                  <a:prstClr val="black"/>
                </a:solidFill>
                <a:latin typeface="游ゴシック" panose="020F0502020204030204"/>
                <a:ea typeface="游ゴシック" panose="020B0400000000000000" pitchFamily="50" charset="-128"/>
              </a:rPr>
              <a:t>csv</a:t>
            </a:r>
            <a:r>
              <a:rPr kumimoji="1" lang="ja-JP" altLang="en-US" sz="3000" dirty="0">
                <a:solidFill>
                  <a:prstClr val="black"/>
                </a:solidFill>
                <a:latin typeface="游ゴシック" panose="020F0502020204030204"/>
                <a:ea typeface="游ゴシック" panose="020B0400000000000000" pitchFamily="50" charset="-128"/>
              </a:rPr>
              <a:t> ファイル 記入例</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168785" y="1533346"/>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8" name="テキスト ボックス 7">
            <a:extLst>
              <a:ext uri="{FF2B5EF4-FFF2-40B4-BE49-F238E27FC236}">
                <a16:creationId xmlns:a16="http://schemas.microsoft.com/office/drawing/2014/main" id="{32F85429-8FFF-4ACA-A60C-4FF971004CF0}"/>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8</a:t>
            </a:r>
            <a:endParaRPr kumimoji="1" lang="ja-JP" altLang="en-US" sz="1350" dirty="0">
              <a:solidFill>
                <a:prstClr val="black"/>
              </a:solidFill>
              <a:latin typeface="游ゴシック" panose="020F0502020204030204"/>
              <a:ea typeface="游ゴシック" panose="020B0400000000000000" pitchFamily="50" charset="-128"/>
            </a:endParaRPr>
          </a:p>
        </p:txBody>
      </p:sp>
      <p:grpSp>
        <p:nvGrpSpPr>
          <p:cNvPr id="30" name="グループ化 29">
            <a:extLst>
              <a:ext uri="{FF2B5EF4-FFF2-40B4-BE49-F238E27FC236}">
                <a16:creationId xmlns:a16="http://schemas.microsoft.com/office/drawing/2014/main" id="{34E8D6C1-F474-40F8-9EA8-868464C1F559}"/>
              </a:ext>
            </a:extLst>
          </p:cNvPr>
          <p:cNvGrpSpPr/>
          <p:nvPr/>
        </p:nvGrpSpPr>
        <p:grpSpPr>
          <a:xfrm>
            <a:off x="168785" y="1922449"/>
            <a:ext cx="2385829" cy="3315948"/>
            <a:chOff x="3400041" y="783640"/>
            <a:chExt cx="3988676" cy="5543667"/>
          </a:xfrm>
        </p:grpSpPr>
        <p:grpSp>
          <p:nvGrpSpPr>
            <p:cNvPr id="9" name="グループ化 8">
              <a:extLst>
                <a:ext uri="{FF2B5EF4-FFF2-40B4-BE49-F238E27FC236}">
                  <a16:creationId xmlns:a16="http://schemas.microsoft.com/office/drawing/2014/main" id="{E0A6DBC7-C646-489C-A63D-B980E77B08D1}"/>
                </a:ext>
              </a:extLst>
            </p:cNvPr>
            <p:cNvGrpSpPr/>
            <p:nvPr/>
          </p:nvGrpSpPr>
          <p:grpSpPr>
            <a:xfrm>
              <a:off x="5445243" y="783640"/>
              <a:ext cx="1943474" cy="5456826"/>
              <a:chOff x="1403734" y="448081"/>
              <a:chExt cx="1943474" cy="5456826"/>
            </a:xfrm>
          </p:grpSpPr>
          <p:grpSp>
            <p:nvGrpSpPr>
              <p:cNvPr id="10" name="グループ化 9">
                <a:extLst>
                  <a:ext uri="{FF2B5EF4-FFF2-40B4-BE49-F238E27FC236}">
                    <a16:creationId xmlns:a16="http://schemas.microsoft.com/office/drawing/2014/main" id="{18BF1EC8-B0BD-4C99-B892-941A7A1571F5}"/>
                  </a:ext>
                </a:extLst>
              </p:cNvPr>
              <p:cNvGrpSpPr/>
              <p:nvPr/>
            </p:nvGrpSpPr>
            <p:grpSpPr>
              <a:xfrm>
                <a:off x="1403734" y="448081"/>
                <a:ext cx="1866900" cy="5456826"/>
                <a:chOff x="1403734" y="448081"/>
                <a:chExt cx="1866900" cy="5456826"/>
              </a:xfrm>
            </p:grpSpPr>
            <p:pic>
              <p:nvPicPr>
                <p:cNvPr id="14" name="図 13" descr="挿絵 が含まれている画像&#10;&#10;自動的に生成された説明">
                  <a:extLst>
                    <a:ext uri="{FF2B5EF4-FFF2-40B4-BE49-F238E27FC236}">
                      <a16:creationId xmlns:a16="http://schemas.microsoft.com/office/drawing/2014/main" id="{1AE37087-8B34-4F6C-BA88-815A7AD34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734" y="448081"/>
                  <a:ext cx="1866900" cy="1295400"/>
                </a:xfrm>
                <a:prstGeom prst="rect">
                  <a:avLst/>
                </a:prstGeom>
              </p:spPr>
            </p:pic>
            <p:pic>
              <p:nvPicPr>
                <p:cNvPr id="15" name="図 14">
                  <a:extLst>
                    <a:ext uri="{FF2B5EF4-FFF2-40B4-BE49-F238E27FC236}">
                      <a16:creationId xmlns:a16="http://schemas.microsoft.com/office/drawing/2014/main" id="{277D04AD-9587-46BE-96F5-F526D0DD7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734" y="1835223"/>
                  <a:ext cx="1866900" cy="1295400"/>
                </a:xfrm>
                <a:prstGeom prst="rect">
                  <a:avLst/>
                </a:prstGeom>
              </p:spPr>
            </p:pic>
            <p:pic>
              <p:nvPicPr>
                <p:cNvPr id="16" name="図 15" descr="ロゴ&#10;&#10;自動的に生成された説明">
                  <a:extLst>
                    <a:ext uri="{FF2B5EF4-FFF2-40B4-BE49-F238E27FC236}">
                      <a16:creationId xmlns:a16="http://schemas.microsoft.com/office/drawing/2014/main" id="{EEBB5C90-1362-4E98-B388-606E95E49B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734" y="3222365"/>
                  <a:ext cx="1866900" cy="1295400"/>
                </a:xfrm>
                <a:prstGeom prst="rect">
                  <a:avLst/>
                </a:prstGeom>
              </p:spPr>
            </p:pic>
            <p:pic>
              <p:nvPicPr>
                <p:cNvPr id="17" name="図 16">
                  <a:extLst>
                    <a:ext uri="{FF2B5EF4-FFF2-40B4-BE49-F238E27FC236}">
                      <a16:creationId xmlns:a16="http://schemas.microsoft.com/office/drawing/2014/main" id="{F76909DF-5B45-4B86-82F1-6A14025F63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3734" y="4609507"/>
                  <a:ext cx="1866900" cy="1295400"/>
                </a:xfrm>
                <a:prstGeom prst="rect">
                  <a:avLst/>
                </a:prstGeom>
              </p:spPr>
            </p:pic>
          </p:grpSp>
          <p:sp>
            <p:nvSpPr>
              <p:cNvPr id="11" name="テキスト ボックス 10">
                <a:extLst>
                  <a:ext uri="{FF2B5EF4-FFF2-40B4-BE49-F238E27FC236}">
                    <a16:creationId xmlns:a16="http://schemas.microsoft.com/office/drawing/2014/main" id="{53F4D71E-AB82-4D0F-9E01-8EB6971CEF79}"/>
                  </a:ext>
                </a:extLst>
              </p:cNvPr>
              <p:cNvSpPr txBox="1"/>
              <p:nvPr/>
            </p:nvSpPr>
            <p:spPr>
              <a:xfrm>
                <a:off x="2827091" y="699177"/>
                <a:ext cx="520117"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id:0</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12" name="テキスト ボックス 11">
                <a:extLst>
                  <a:ext uri="{FF2B5EF4-FFF2-40B4-BE49-F238E27FC236}">
                    <a16:creationId xmlns:a16="http://schemas.microsoft.com/office/drawing/2014/main" id="{B3175B7B-A34B-42A6-A73A-5CA8DBC77295}"/>
                  </a:ext>
                </a:extLst>
              </p:cNvPr>
              <p:cNvSpPr txBox="1"/>
              <p:nvPr/>
            </p:nvSpPr>
            <p:spPr>
              <a:xfrm>
                <a:off x="2084136" y="699177"/>
                <a:ext cx="520117"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id:1</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13" name="テキスト ボックス 12">
                <a:extLst>
                  <a:ext uri="{FF2B5EF4-FFF2-40B4-BE49-F238E27FC236}">
                    <a16:creationId xmlns:a16="http://schemas.microsoft.com/office/drawing/2014/main" id="{F979EA6C-FBC5-4618-9E26-18F2F2E6A838}"/>
                  </a:ext>
                </a:extLst>
              </p:cNvPr>
              <p:cNvSpPr txBox="1"/>
              <p:nvPr/>
            </p:nvSpPr>
            <p:spPr>
              <a:xfrm>
                <a:off x="2750519" y="2236946"/>
                <a:ext cx="520117"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id:2</a:t>
                </a:r>
                <a:endParaRPr kumimoji="1" lang="ja-JP" altLang="en-US" sz="788" dirty="0">
                  <a:solidFill>
                    <a:prstClr val="black"/>
                  </a:solidFill>
                  <a:latin typeface="游ゴシック" panose="020F0502020204030204"/>
                  <a:ea typeface="游ゴシック" panose="020B0400000000000000" pitchFamily="50" charset="-128"/>
                </a:endParaRPr>
              </a:p>
            </p:txBody>
          </p:sp>
        </p:grpSp>
        <p:grpSp>
          <p:nvGrpSpPr>
            <p:cNvPr id="18" name="グループ化 17">
              <a:extLst>
                <a:ext uri="{FF2B5EF4-FFF2-40B4-BE49-F238E27FC236}">
                  <a16:creationId xmlns:a16="http://schemas.microsoft.com/office/drawing/2014/main" id="{677E7786-3D6A-4251-A721-F06309DE68B5}"/>
                </a:ext>
              </a:extLst>
            </p:cNvPr>
            <p:cNvGrpSpPr/>
            <p:nvPr/>
          </p:nvGrpSpPr>
          <p:grpSpPr>
            <a:xfrm>
              <a:off x="3400041" y="783640"/>
              <a:ext cx="2028425" cy="5543667"/>
              <a:chOff x="3627154" y="448081"/>
              <a:chExt cx="2028425" cy="5543667"/>
            </a:xfrm>
          </p:grpSpPr>
          <p:grpSp>
            <p:nvGrpSpPr>
              <p:cNvPr id="19" name="グループ化 18">
                <a:extLst>
                  <a:ext uri="{FF2B5EF4-FFF2-40B4-BE49-F238E27FC236}">
                    <a16:creationId xmlns:a16="http://schemas.microsoft.com/office/drawing/2014/main" id="{940C55AC-97B9-4F4F-872D-6B8844C42AF7}"/>
                  </a:ext>
                </a:extLst>
              </p:cNvPr>
              <p:cNvGrpSpPr/>
              <p:nvPr/>
            </p:nvGrpSpPr>
            <p:grpSpPr>
              <a:xfrm>
                <a:off x="3716305" y="448081"/>
                <a:ext cx="1866900" cy="5456826"/>
                <a:chOff x="3716305" y="448081"/>
                <a:chExt cx="1866900" cy="5456826"/>
              </a:xfrm>
            </p:grpSpPr>
            <p:pic>
              <p:nvPicPr>
                <p:cNvPr id="25" name="図 24">
                  <a:extLst>
                    <a:ext uri="{FF2B5EF4-FFF2-40B4-BE49-F238E27FC236}">
                      <a16:creationId xmlns:a16="http://schemas.microsoft.com/office/drawing/2014/main" id="{890E2F3E-626B-4481-9B77-9051ACB2A9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6305" y="4609507"/>
                  <a:ext cx="1866900" cy="1295400"/>
                </a:xfrm>
                <a:prstGeom prst="rect">
                  <a:avLst/>
                </a:prstGeom>
              </p:spPr>
            </p:pic>
            <p:pic>
              <p:nvPicPr>
                <p:cNvPr id="26" name="図 25">
                  <a:extLst>
                    <a:ext uri="{FF2B5EF4-FFF2-40B4-BE49-F238E27FC236}">
                      <a16:creationId xmlns:a16="http://schemas.microsoft.com/office/drawing/2014/main" id="{66DEB568-5821-4703-B0F0-BACD2DF8B0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6305" y="448081"/>
                  <a:ext cx="1866900" cy="1295400"/>
                </a:xfrm>
                <a:prstGeom prst="rect">
                  <a:avLst/>
                </a:prstGeom>
              </p:spPr>
            </p:pic>
            <p:pic>
              <p:nvPicPr>
                <p:cNvPr id="27" name="図 26" descr="選手 が含まれている画像&#10;&#10;自動的に生成された説明">
                  <a:extLst>
                    <a:ext uri="{FF2B5EF4-FFF2-40B4-BE49-F238E27FC236}">
                      <a16:creationId xmlns:a16="http://schemas.microsoft.com/office/drawing/2014/main" id="{50DA686B-AA6F-4900-A705-4504A80A57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6305" y="1835223"/>
                  <a:ext cx="1866900" cy="1295400"/>
                </a:xfrm>
                <a:prstGeom prst="rect">
                  <a:avLst/>
                </a:prstGeom>
              </p:spPr>
            </p:pic>
            <p:pic>
              <p:nvPicPr>
                <p:cNvPr id="28" name="図 27">
                  <a:extLst>
                    <a:ext uri="{FF2B5EF4-FFF2-40B4-BE49-F238E27FC236}">
                      <a16:creationId xmlns:a16="http://schemas.microsoft.com/office/drawing/2014/main" id="{26FF1688-75C4-469E-8EAB-5291AE5414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6305" y="3222365"/>
                  <a:ext cx="1866900" cy="1295400"/>
                </a:xfrm>
                <a:prstGeom prst="rect">
                  <a:avLst/>
                </a:prstGeom>
              </p:spPr>
            </p:pic>
          </p:grpSp>
          <p:sp>
            <p:nvSpPr>
              <p:cNvPr id="20" name="テキスト ボックス 19">
                <a:extLst>
                  <a:ext uri="{FF2B5EF4-FFF2-40B4-BE49-F238E27FC236}">
                    <a16:creationId xmlns:a16="http://schemas.microsoft.com/office/drawing/2014/main" id="{BE602FD6-D233-48BA-94B8-E87FA60FE0AC}"/>
                  </a:ext>
                </a:extLst>
              </p:cNvPr>
              <p:cNvSpPr txBox="1"/>
              <p:nvPr/>
            </p:nvSpPr>
            <p:spPr>
              <a:xfrm>
                <a:off x="3877113" y="2355965"/>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id:3</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1" name="テキスト ボックス 20">
                <a:extLst>
                  <a:ext uri="{FF2B5EF4-FFF2-40B4-BE49-F238E27FC236}">
                    <a16:creationId xmlns:a16="http://schemas.microsoft.com/office/drawing/2014/main" id="{0B8818A8-DCFC-4FA5-A533-B2BA62C93FA7}"/>
                  </a:ext>
                </a:extLst>
              </p:cNvPr>
              <p:cNvSpPr txBox="1"/>
              <p:nvPr/>
            </p:nvSpPr>
            <p:spPr>
              <a:xfrm>
                <a:off x="5135463" y="3407845"/>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id:4</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2" name="テキスト ボックス 21">
                <a:extLst>
                  <a:ext uri="{FF2B5EF4-FFF2-40B4-BE49-F238E27FC236}">
                    <a16:creationId xmlns:a16="http://schemas.microsoft.com/office/drawing/2014/main" id="{15C0D955-CBFE-49EE-8585-9F54D8E1C71D}"/>
                  </a:ext>
                </a:extLst>
              </p:cNvPr>
              <p:cNvSpPr txBox="1"/>
              <p:nvPr/>
            </p:nvSpPr>
            <p:spPr>
              <a:xfrm>
                <a:off x="5135463" y="5003290"/>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id:5</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EC2D246F-788E-4181-A77B-B23872B1A837}"/>
                  </a:ext>
                </a:extLst>
              </p:cNvPr>
              <p:cNvSpPr txBox="1"/>
              <p:nvPr/>
            </p:nvSpPr>
            <p:spPr>
              <a:xfrm>
                <a:off x="4389696" y="4749375"/>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id:6</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4" name="テキスト ボックス 23">
                <a:extLst>
                  <a:ext uri="{FF2B5EF4-FFF2-40B4-BE49-F238E27FC236}">
                    <a16:creationId xmlns:a16="http://schemas.microsoft.com/office/drawing/2014/main" id="{894E87AD-FB41-49EC-8EF1-485329DD1D26}"/>
                  </a:ext>
                </a:extLst>
              </p:cNvPr>
              <p:cNvSpPr txBox="1"/>
              <p:nvPr/>
            </p:nvSpPr>
            <p:spPr>
              <a:xfrm>
                <a:off x="3627154" y="5431964"/>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id:7</a:t>
                </a:r>
                <a:endParaRPr kumimoji="1" lang="ja-JP" altLang="en-US" sz="788" dirty="0">
                  <a:solidFill>
                    <a:prstClr val="black"/>
                  </a:solidFill>
                  <a:latin typeface="游ゴシック" panose="020F0502020204030204"/>
                  <a:ea typeface="游ゴシック" panose="020B0400000000000000" pitchFamily="50" charset="-128"/>
                </a:endParaRPr>
              </a:p>
            </p:txBody>
          </p:sp>
        </p:grpSp>
      </p:grpSp>
      <p:pic>
        <p:nvPicPr>
          <p:cNvPr id="32" name="図 31" descr="グラフィカル ユーザー インターフェイス, テキスト, アプリケーション&#10;&#10;自動的に生成された説明">
            <a:extLst>
              <a:ext uri="{FF2B5EF4-FFF2-40B4-BE49-F238E27FC236}">
                <a16:creationId xmlns:a16="http://schemas.microsoft.com/office/drawing/2014/main" id="{A38FB41A-71F4-4F37-A6F5-7165BB13FC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50801" y="2295094"/>
            <a:ext cx="6271089" cy="2366831"/>
          </a:xfrm>
          <a:prstGeom prst="rect">
            <a:avLst/>
          </a:prstGeom>
        </p:spPr>
      </p:pic>
      <p:sp>
        <p:nvSpPr>
          <p:cNvPr id="33" name="正方形/長方形 32">
            <a:extLst>
              <a:ext uri="{FF2B5EF4-FFF2-40B4-BE49-F238E27FC236}">
                <a16:creationId xmlns:a16="http://schemas.microsoft.com/office/drawing/2014/main" id="{A130A0A9-7D06-4B0C-8689-839B88C6E9EE}"/>
              </a:ext>
            </a:extLst>
          </p:cNvPr>
          <p:cNvSpPr/>
          <p:nvPr/>
        </p:nvSpPr>
        <p:spPr>
          <a:xfrm>
            <a:off x="5845029" y="2574895"/>
            <a:ext cx="3076861" cy="207225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ja-JP" altLang="en-US" sz="1350">
              <a:solidFill>
                <a:prstClr val="white"/>
              </a:solidFill>
              <a:latin typeface="游ゴシック" panose="020F0502020204030204"/>
              <a:ea typeface="游ゴシック" panose="020B0400000000000000" pitchFamily="50" charset="-128"/>
            </a:endParaRPr>
          </a:p>
        </p:txBody>
      </p:sp>
      <p:sp>
        <p:nvSpPr>
          <p:cNvPr id="34" name="テキスト ボックス 33">
            <a:extLst>
              <a:ext uri="{FF2B5EF4-FFF2-40B4-BE49-F238E27FC236}">
                <a16:creationId xmlns:a16="http://schemas.microsoft.com/office/drawing/2014/main" id="{8C078F99-B39C-474E-8A5D-B16C934B8EF9}"/>
              </a:ext>
            </a:extLst>
          </p:cNvPr>
          <p:cNvSpPr txBox="1"/>
          <p:nvPr/>
        </p:nvSpPr>
        <p:spPr>
          <a:xfrm>
            <a:off x="5845029" y="4846216"/>
            <a:ext cx="3076861" cy="507831"/>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青枠で囲まれた </a:t>
            </a:r>
            <a:r>
              <a:rPr kumimoji="1" lang="en-US" altLang="ja-JP" sz="1350" dirty="0">
                <a:solidFill>
                  <a:prstClr val="black"/>
                </a:solidFill>
                <a:latin typeface="游ゴシック" panose="020F0502020204030204"/>
                <a:ea typeface="游ゴシック" panose="020B0400000000000000" pitchFamily="50" charset="-128"/>
              </a:rPr>
              <a:t>2 </a:t>
            </a:r>
            <a:r>
              <a:rPr kumimoji="1" lang="ja-JP" altLang="en-US" sz="1350" dirty="0">
                <a:solidFill>
                  <a:prstClr val="black"/>
                </a:solidFill>
                <a:latin typeface="游ゴシック" panose="020F0502020204030204"/>
                <a:ea typeface="游ゴシック" panose="020B0400000000000000" pitchFamily="50" charset="-128"/>
              </a:rPr>
              <a:t>列について</a:t>
            </a:r>
            <a:endParaRPr kumimoji="1" lang="en-US" altLang="ja-JP" sz="1350" dirty="0">
              <a:solidFill>
                <a:prstClr val="black"/>
              </a:solidFill>
              <a:latin typeface="游ゴシック" panose="020F0502020204030204"/>
              <a:ea typeface="游ゴシック" panose="020B0400000000000000" pitchFamily="50" charset="-128"/>
            </a:endParaRPr>
          </a:p>
          <a:p>
            <a:pPr defTabSz="685800"/>
            <a:r>
              <a:rPr kumimoji="1" lang="ja-JP" altLang="en-US" sz="1350" dirty="0">
                <a:solidFill>
                  <a:prstClr val="black"/>
                </a:solidFill>
                <a:latin typeface="游ゴシック" panose="020F0502020204030204"/>
                <a:ea typeface="游ゴシック" panose="020B0400000000000000" pitchFamily="50" charset="-128"/>
              </a:rPr>
              <a:t>記入をお願いします</a:t>
            </a:r>
            <a:r>
              <a:rPr kumimoji="1" lang="en-US" altLang="ja-JP" sz="1350" dirty="0">
                <a:solidFill>
                  <a:prstClr val="black"/>
                </a:solidFill>
                <a:latin typeface="游ゴシック" panose="020F0502020204030204"/>
                <a:ea typeface="游ゴシック" panose="020B0400000000000000" pitchFamily="50" charset="-128"/>
              </a:rPr>
              <a:t>.</a:t>
            </a:r>
            <a:endParaRPr kumimoji="1" lang="ja-JP" altLang="en-US" sz="1350" dirty="0">
              <a:solidFill>
                <a:prstClr val="black"/>
              </a:solidFill>
              <a:latin typeface="游ゴシック" panose="020F0502020204030204"/>
              <a:ea typeface="游ゴシック" panose="020B0400000000000000" pitchFamily="50" charset="-128"/>
            </a:endParaRPr>
          </a:p>
        </p:txBody>
      </p:sp>
      <p:sp>
        <p:nvSpPr>
          <p:cNvPr id="35" name="正方形/長方形 34">
            <a:extLst>
              <a:ext uri="{FF2B5EF4-FFF2-40B4-BE49-F238E27FC236}">
                <a16:creationId xmlns:a16="http://schemas.microsoft.com/office/drawing/2014/main" id="{469013BE-5E40-438D-AF6F-BAAC94D6D364}"/>
              </a:ext>
            </a:extLst>
          </p:cNvPr>
          <p:cNvSpPr/>
          <p:nvPr/>
        </p:nvSpPr>
        <p:spPr>
          <a:xfrm>
            <a:off x="2900494" y="2574895"/>
            <a:ext cx="257961" cy="20722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ja-JP" altLang="en-US" sz="1350">
              <a:solidFill>
                <a:prstClr val="white"/>
              </a:solidFill>
              <a:latin typeface="游ゴシック" panose="020F0502020204030204"/>
              <a:ea typeface="游ゴシック" panose="020B0400000000000000" pitchFamily="50" charset="-128"/>
            </a:endParaRPr>
          </a:p>
        </p:txBody>
      </p:sp>
      <p:cxnSp>
        <p:nvCxnSpPr>
          <p:cNvPr id="37" name="直線コネクタ 36">
            <a:extLst>
              <a:ext uri="{FF2B5EF4-FFF2-40B4-BE49-F238E27FC236}">
                <a16:creationId xmlns:a16="http://schemas.microsoft.com/office/drawing/2014/main" id="{8ABC8E8C-A859-4356-8A8D-E1B328BD98A2}"/>
              </a:ext>
            </a:extLst>
          </p:cNvPr>
          <p:cNvCxnSpPr>
            <a:cxnSpLocks/>
          </p:cNvCxnSpPr>
          <p:nvPr/>
        </p:nvCxnSpPr>
        <p:spPr>
          <a:xfrm>
            <a:off x="5889072" y="2992460"/>
            <a:ext cx="371213"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B90BD300-0930-4C45-AE31-0DDC3EC6C094}"/>
              </a:ext>
            </a:extLst>
          </p:cNvPr>
          <p:cNvCxnSpPr>
            <a:cxnSpLocks/>
          </p:cNvCxnSpPr>
          <p:nvPr/>
        </p:nvCxnSpPr>
        <p:spPr>
          <a:xfrm>
            <a:off x="5889071" y="3683609"/>
            <a:ext cx="49075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753835BF-5969-4C38-9ABD-639A193BF13E}"/>
              </a:ext>
            </a:extLst>
          </p:cNvPr>
          <p:cNvCxnSpPr>
            <a:cxnSpLocks/>
          </p:cNvCxnSpPr>
          <p:nvPr/>
        </p:nvCxnSpPr>
        <p:spPr>
          <a:xfrm>
            <a:off x="5889072" y="4144898"/>
            <a:ext cx="371213"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0D158FA9-A5A0-498F-9FBC-6A7000EABD4A}"/>
              </a:ext>
            </a:extLst>
          </p:cNvPr>
          <p:cNvCxnSpPr>
            <a:cxnSpLocks/>
          </p:cNvCxnSpPr>
          <p:nvPr/>
        </p:nvCxnSpPr>
        <p:spPr>
          <a:xfrm flipV="1">
            <a:off x="6116623" y="2072643"/>
            <a:ext cx="263205" cy="739454"/>
          </a:xfrm>
          <a:prstGeom prst="line">
            <a:avLst/>
          </a:prstGeom>
          <a:ln w="28575">
            <a:solidFill>
              <a:schemeClr val="accent6">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9A51A330-D52C-4DE8-9434-627740E055EA}"/>
              </a:ext>
            </a:extLst>
          </p:cNvPr>
          <p:cNvSpPr txBox="1"/>
          <p:nvPr/>
        </p:nvSpPr>
        <p:spPr>
          <a:xfrm>
            <a:off x="6366762" y="1519327"/>
            <a:ext cx="1834197" cy="507831"/>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自分で登場人物の</a:t>
            </a:r>
            <a:endParaRPr kumimoji="1" lang="en-US" altLang="ja-JP" sz="1350" dirty="0">
              <a:solidFill>
                <a:prstClr val="black"/>
              </a:solidFill>
              <a:latin typeface="游ゴシック" panose="020F0502020204030204"/>
              <a:ea typeface="游ゴシック" panose="020B0400000000000000" pitchFamily="50" charset="-128"/>
            </a:endParaRPr>
          </a:p>
          <a:p>
            <a:pPr defTabSz="685800"/>
            <a:r>
              <a:rPr kumimoji="1" lang="ja-JP" altLang="en-US" sz="1350" dirty="0">
                <a:solidFill>
                  <a:prstClr val="black"/>
                </a:solidFill>
                <a:latin typeface="游ゴシック" panose="020F0502020204030204"/>
                <a:ea typeface="游ゴシック" panose="020B0400000000000000" pitchFamily="50" charset="-128"/>
              </a:rPr>
              <a:t>名前を決める</a:t>
            </a:r>
          </a:p>
        </p:txBody>
      </p:sp>
    </p:spTree>
    <p:extLst>
      <p:ext uri="{BB962C8B-B14F-4D97-AF65-F5344CB8AC3E}">
        <p14:creationId xmlns:p14="http://schemas.microsoft.com/office/powerpoint/2010/main" val="3376921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solidFill>
                  <a:schemeClr val="accent6">
                    <a:lumMod val="60000"/>
                    <a:lumOff val="40000"/>
                  </a:schemeClr>
                </a:solidFill>
              </a:rPr>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grpSp>
        <p:nvGrpSpPr>
          <p:cNvPr id="16" name="グループ化 15">
            <a:extLst>
              <a:ext uri="{FF2B5EF4-FFF2-40B4-BE49-F238E27FC236}">
                <a16:creationId xmlns:a16="http://schemas.microsoft.com/office/drawing/2014/main" id="{5AE0F5CC-8C69-413B-A27B-1E30ADC173B4}"/>
              </a:ext>
            </a:extLst>
          </p:cNvPr>
          <p:cNvGrpSpPr/>
          <p:nvPr/>
        </p:nvGrpSpPr>
        <p:grpSpPr>
          <a:xfrm>
            <a:off x="2100488" y="2780978"/>
            <a:ext cx="1874123" cy="1296043"/>
            <a:chOff x="1960073" y="1758243"/>
            <a:chExt cx="1874123" cy="1296043"/>
          </a:xfrm>
        </p:grpSpPr>
        <p:sp>
          <p:nvSpPr>
            <p:cNvPr id="22" name="正方形/長方形 21">
              <a:extLst>
                <a:ext uri="{FF2B5EF4-FFF2-40B4-BE49-F238E27FC236}">
                  <a16:creationId xmlns:a16="http://schemas.microsoft.com/office/drawing/2014/main" id="{70BFB85D-A833-4FFE-9C7F-E8523522AB4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descr="スポーツゲーム が含まれている画像&#10;&#10;自動的に生成された説明">
              <a:extLst>
                <a:ext uri="{FF2B5EF4-FFF2-40B4-BE49-F238E27FC236}">
                  <a16:creationId xmlns:a16="http://schemas.microsoft.com/office/drawing/2014/main" id="{A56938D9-8C52-45BE-958C-F47E636A3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41" name="正方形/長方形 40">
            <a:extLst>
              <a:ext uri="{FF2B5EF4-FFF2-40B4-BE49-F238E27FC236}">
                <a16:creationId xmlns:a16="http://schemas.microsoft.com/office/drawing/2014/main" id="{2ECD8D04-4605-42FF-9A29-193355CE38BB}"/>
              </a:ext>
            </a:extLst>
          </p:cNvPr>
          <p:cNvSpPr/>
          <p:nvPr/>
        </p:nvSpPr>
        <p:spPr>
          <a:xfrm>
            <a:off x="4345897" y="5762762"/>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sp>
        <p:nvSpPr>
          <p:cNvPr id="5" name="正方形/長方形 4">
            <a:extLst>
              <a:ext uri="{FF2B5EF4-FFF2-40B4-BE49-F238E27FC236}">
                <a16:creationId xmlns:a16="http://schemas.microsoft.com/office/drawing/2014/main" id="{0CDD2DE6-551C-472A-9AFE-FD4E2335DE25}"/>
              </a:ext>
            </a:extLst>
          </p:cNvPr>
          <p:cNvSpPr/>
          <p:nvPr/>
        </p:nvSpPr>
        <p:spPr>
          <a:xfrm>
            <a:off x="2293354" y="2819338"/>
            <a:ext cx="772666" cy="70866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9713182-CAB3-404A-9631-FEF29FEC59CD}"/>
              </a:ext>
            </a:extLst>
          </p:cNvPr>
          <p:cNvSpPr/>
          <p:nvPr/>
        </p:nvSpPr>
        <p:spPr>
          <a:xfrm>
            <a:off x="2093265" y="2780334"/>
            <a:ext cx="1881346" cy="129470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9123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B2FDA1-5A69-4DE6-AAD3-2F8917C289C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5626CE8-899E-4B8C-B5E5-604DF177C6AE}"/>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493D028-2BA0-4CDF-9B93-86CA0E878328}"/>
              </a:ext>
            </a:extLst>
          </p:cNvPr>
          <p:cNvSpPr>
            <a:spLocks noGrp="1"/>
          </p:cNvSpPr>
          <p:nvPr>
            <p:ph type="sldNum" sz="quarter" idx="12"/>
          </p:nvPr>
        </p:nvSpPr>
        <p:spPr/>
        <p:txBody>
          <a:bodyPr/>
          <a:lstStyle/>
          <a:p>
            <a:fld id="{84E5AB44-6C43-4864-84E5-D75B94A07FCF}" type="slidenum">
              <a:rPr kumimoji="1" lang="ja-JP" altLang="en-US" smtClean="0"/>
              <a:pPr/>
              <a:t>70</a:t>
            </a:fld>
            <a:endParaRPr kumimoji="1" lang="ja-JP" altLang="en-US" dirty="0"/>
          </a:p>
        </p:txBody>
      </p:sp>
    </p:spTree>
    <p:extLst>
      <p:ext uri="{BB962C8B-B14F-4D97-AF65-F5344CB8AC3E}">
        <p14:creationId xmlns:p14="http://schemas.microsoft.com/office/powerpoint/2010/main" val="37184640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71</a:t>
            </a:fld>
            <a:endParaRPr kumimoji="1" lang="ja-JP" altLang="en-US"/>
          </a:p>
        </p:txBody>
      </p:sp>
      <p:sp>
        <p:nvSpPr>
          <p:cNvPr id="4" name="正方形/長方形 3">
            <a:extLst>
              <a:ext uri="{FF2B5EF4-FFF2-40B4-BE49-F238E27FC236}">
                <a16:creationId xmlns:a16="http://schemas.microsoft.com/office/drawing/2014/main" id="{EF66BB0D-7B5C-4585-B92B-E6481C3B0E00}"/>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9" name="正方形/長方形 8">
            <a:extLst>
              <a:ext uri="{FF2B5EF4-FFF2-40B4-BE49-F238E27FC236}">
                <a16:creationId xmlns:a16="http://schemas.microsoft.com/office/drawing/2014/main" id="{89A9D10E-ECEC-4137-BB80-7CECF00E066F}"/>
              </a:ext>
            </a:extLst>
          </p:cNvPr>
          <p:cNvSpPr/>
          <p:nvPr/>
        </p:nvSpPr>
        <p:spPr>
          <a:xfrm>
            <a:off x="6989798" y="3760627"/>
            <a:ext cx="1495425"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000" b="1" dirty="0"/>
              <a:t>感情ラベル</a:t>
            </a:r>
          </a:p>
        </p:txBody>
      </p:sp>
      <p:sp>
        <p:nvSpPr>
          <p:cNvPr id="10" name="テキスト ボックス 9">
            <a:extLst>
              <a:ext uri="{FF2B5EF4-FFF2-40B4-BE49-F238E27FC236}">
                <a16:creationId xmlns:a16="http://schemas.microsoft.com/office/drawing/2014/main" id="{9A94CF6F-61D6-4D75-A9FF-EC99B384C716}"/>
              </a:ext>
            </a:extLst>
          </p:cNvPr>
          <p:cNvSpPr txBox="1"/>
          <p:nvPr/>
        </p:nvSpPr>
        <p:spPr>
          <a:xfrm>
            <a:off x="946548" y="3193594"/>
            <a:ext cx="1314450" cy="461665"/>
          </a:xfrm>
          <a:prstGeom prst="rect">
            <a:avLst/>
          </a:prstGeom>
          <a:noFill/>
        </p:spPr>
        <p:txBody>
          <a:bodyPr wrap="square" rtlCol="0">
            <a:spAutoFit/>
          </a:bodyPr>
          <a:lstStyle/>
          <a:p>
            <a:pPr algn="ctr"/>
            <a:r>
              <a:rPr kumimoji="1" lang="ja-JP" altLang="en-US" sz="2400" dirty="0"/>
              <a:t>入力</a:t>
            </a:r>
          </a:p>
        </p:txBody>
      </p:sp>
      <p:sp>
        <p:nvSpPr>
          <p:cNvPr id="12" name="テキスト ボックス 11">
            <a:extLst>
              <a:ext uri="{FF2B5EF4-FFF2-40B4-BE49-F238E27FC236}">
                <a16:creationId xmlns:a16="http://schemas.microsoft.com/office/drawing/2014/main" id="{F8CA5D9E-7A65-460D-9A60-288294CC7AFA}"/>
              </a:ext>
            </a:extLst>
          </p:cNvPr>
          <p:cNvSpPr txBox="1"/>
          <p:nvPr/>
        </p:nvSpPr>
        <p:spPr>
          <a:xfrm>
            <a:off x="7080285" y="3193593"/>
            <a:ext cx="1314450" cy="461665"/>
          </a:xfrm>
          <a:prstGeom prst="rect">
            <a:avLst/>
          </a:prstGeom>
          <a:noFill/>
        </p:spPr>
        <p:txBody>
          <a:bodyPr wrap="square" rtlCol="0">
            <a:spAutoFit/>
          </a:bodyPr>
          <a:lstStyle/>
          <a:p>
            <a:pPr algn="ctr"/>
            <a:r>
              <a:rPr kumimoji="1" lang="ja-JP" altLang="en-US" sz="2400" dirty="0"/>
              <a:t>出力</a:t>
            </a:r>
          </a:p>
        </p:txBody>
      </p:sp>
      <p:sp>
        <p:nvSpPr>
          <p:cNvPr id="5" name="正方形/長方形 4">
            <a:extLst>
              <a:ext uri="{FF2B5EF4-FFF2-40B4-BE49-F238E27FC236}">
                <a16:creationId xmlns:a16="http://schemas.microsoft.com/office/drawing/2014/main" id="{14B38102-FECF-4122-BD8D-27FCFB690C77}"/>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Text</a:t>
            </a:r>
          </a:p>
          <a:p>
            <a:pPr algn="ctr"/>
            <a:r>
              <a:rPr kumimoji="1" lang="en-US" altLang="ja-JP" sz="2000" b="1" dirty="0"/>
              <a:t>Embedding</a:t>
            </a:r>
            <a:endParaRPr kumimoji="1" lang="ja-JP" altLang="en-US" sz="2000" b="1" dirty="0"/>
          </a:p>
        </p:txBody>
      </p:sp>
      <p:cxnSp>
        <p:nvCxnSpPr>
          <p:cNvPr id="8" name="直線矢印コネクタ 7">
            <a:extLst>
              <a:ext uri="{FF2B5EF4-FFF2-40B4-BE49-F238E27FC236}">
                <a16:creationId xmlns:a16="http://schemas.microsoft.com/office/drawing/2014/main" id="{4DE10779-86A8-40AC-8DF0-0C706AD464FB}"/>
              </a:ext>
            </a:extLst>
          </p:cNvPr>
          <p:cNvCxnSpPr>
            <a:stCxn id="4" idx="3"/>
            <a:endCxn id="5"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36BC795-76DC-4526-BAC3-26AF79B8306E}"/>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25" name="直線矢印コネクタ 24">
            <a:extLst>
              <a:ext uri="{FF2B5EF4-FFF2-40B4-BE49-F238E27FC236}">
                <a16:creationId xmlns:a16="http://schemas.microsoft.com/office/drawing/2014/main" id="{373C3ED1-613D-46D7-A56F-6F92DF320C6C}"/>
              </a:ext>
            </a:extLst>
          </p:cNvPr>
          <p:cNvCxnSpPr>
            <a:cxnSpLocks/>
            <a:stCxn id="5" idx="3"/>
            <a:endCxn id="2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CAE0EFB-6AFB-48A0-B38F-37A1D3757CC8}"/>
              </a:ext>
            </a:extLst>
          </p:cNvPr>
          <p:cNvCxnSpPr>
            <a:cxnSpLocks/>
            <a:stCxn id="23" idx="6"/>
            <a:endCxn id="31"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F9724339-CD90-4BBF-B8B0-BB28E72D3569}"/>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b="1" dirty="0"/>
              <a:t>識別器</a:t>
            </a:r>
          </a:p>
        </p:txBody>
      </p:sp>
      <p:cxnSp>
        <p:nvCxnSpPr>
          <p:cNvPr id="34" name="直線矢印コネクタ 33">
            <a:extLst>
              <a:ext uri="{FF2B5EF4-FFF2-40B4-BE49-F238E27FC236}">
                <a16:creationId xmlns:a16="http://schemas.microsoft.com/office/drawing/2014/main" id="{77C4B731-1E04-444D-86EE-1268C2728368}"/>
              </a:ext>
            </a:extLst>
          </p:cNvPr>
          <p:cNvCxnSpPr>
            <a:cxnSpLocks/>
            <a:stCxn id="31" idx="3"/>
            <a:endCxn id="9" idx="1"/>
          </p:cNvCxnSpPr>
          <p:nvPr/>
        </p:nvCxnSpPr>
        <p:spPr>
          <a:xfrm flipV="1">
            <a:off x="6557241" y="4050999"/>
            <a:ext cx="432557"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32BD8C1-9AD7-4C46-8E4C-4B02C34B0D20}"/>
              </a:ext>
            </a:extLst>
          </p:cNvPr>
          <p:cNvSpPr txBox="1"/>
          <p:nvPr/>
        </p:nvSpPr>
        <p:spPr>
          <a:xfrm>
            <a:off x="2903501" y="4290182"/>
            <a:ext cx="2010486" cy="584775"/>
          </a:xfrm>
          <a:prstGeom prst="rect">
            <a:avLst/>
          </a:prstGeom>
          <a:noFill/>
        </p:spPr>
        <p:txBody>
          <a:bodyPr wrap="square" rtlCol="0">
            <a:spAutoFit/>
          </a:bodyPr>
          <a:lstStyle/>
          <a:p>
            <a:r>
              <a:rPr kumimoji="1" lang="en-US" altLang="ja-JP" sz="1600" dirty="0"/>
              <a:t>Doc2Vec, Glove, </a:t>
            </a:r>
            <a:r>
              <a:rPr kumimoji="1" lang="en-US" altLang="ja-JP" sz="1600" b="1" dirty="0"/>
              <a:t>BERT</a:t>
            </a:r>
            <a:r>
              <a:rPr kumimoji="1" lang="en-US" altLang="ja-JP" sz="1600" dirty="0"/>
              <a:t>, …</a:t>
            </a:r>
            <a:endParaRPr kumimoji="1" lang="ja-JP" altLang="en-US" sz="1600" dirty="0"/>
          </a:p>
        </p:txBody>
      </p:sp>
      <p:sp>
        <p:nvSpPr>
          <p:cNvPr id="24" name="正方形/長方形 23">
            <a:extLst>
              <a:ext uri="{FF2B5EF4-FFF2-40B4-BE49-F238E27FC236}">
                <a16:creationId xmlns:a16="http://schemas.microsoft.com/office/drawing/2014/main" id="{DDD0154D-6FDA-4660-B60D-253E2FB5B53E}"/>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26" name="正方形/長方形 25">
            <a:extLst>
              <a:ext uri="{FF2B5EF4-FFF2-40B4-BE49-F238E27FC236}">
                <a16:creationId xmlns:a16="http://schemas.microsoft.com/office/drawing/2014/main" id="{AD2FBF9D-28B5-425A-BB83-D0E6F711906B}"/>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Image</a:t>
            </a:r>
          </a:p>
          <a:p>
            <a:pPr algn="ctr"/>
            <a:r>
              <a:rPr kumimoji="1" lang="en-US" altLang="ja-JP" sz="2000" b="1" dirty="0"/>
              <a:t>Embedding</a:t>
            </a:r>
            <a:endParaRPr kumimoji="1" lang="ja-JP" altLang="en-US" sz="2000" b="1" dirty="0"/>
          </a:p>
        </p:txBody>
      </p:sp>
      <p:cxnSp>
        <p:nvCxnSpPr>
          <p:cNvPr id="27" name="直線矢印コネクタ 26">
            <a:extLst>
              <a:ext uri="{FF2B5EF4-FFF2-40B4-BE49-F238E27FC236}">
                <a16:creationId xmlns:a16="http://schemas.microsoft.com/office/drawing/2014/main" id="{69CED2FF-6EAD-4697-A206-6D71B0BC7A46}"/>
              </a:ext>
            </a:extLst>
          </p:cNvPr>
          <p:cNvCxnSpPr>
            <a:cxnSpLocks/>
            <a:stCxn id="24" idx="3"/>
            <a:endCxn id="26"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4679B3D-938A-41F3-B31C-11B12B6D954C}"/>
              </a:ext>
            </a:extLst>
          </p:cNvPr>
          <p:cNvCxnSpPr>
            <a:cxnSpLocks/>
            <a:stCxn id="26"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2CCD3E-655F-456E-8CB7-55382485F063}"/>
              </a:ext>
            </a:extLst>
          </p:cNvPr>
          <p:cNvSpPr txBox="1"/>
          <p:nvPr/>
        </p:nvSpPr>
        <p:spPr>
          <a:xfrm>
            <a:off x="2903501" y="5594516"/>
            <a:ext cx="2010487" cy="584775"/>
          </a:xfrm>
          <a:prstGeom prst="rect">
            <a:avLst/>
          </a:prstGeom>
          <a:noFill/>
        </p:spPr>
        <p:txBody>
          <a:bodyPr wrap="square" rtlCol="0">
            <a:spAutoFit/>
          </a:bodyPr>
          <a:lstStyle/>
          <a:p>
            <a:r>
              <a:rPr kumimoji="1" lang="en-US" altLang="ja-JP" sz="1600" b="1" dirty="0"/>
              <a:t>illustration2vec</a:t>
            </a:r>
            <a:r>
              <a:rPr kumimoji="1" lang="en-US" altLang="ja-JP" sz="1600" dirty="0"/>
              <a:t>, VGG16, </a:t>
            </a:r>
            <a:r>
              <a:rPr kumimoji="1" lang="en-US" altLang="ja-JP" sz="1600" dirty="0" err="1"/>
              <a:t>ResNet</a:t>
            </a:r>
            <a:r>
              <a:rPr kumimoji="1" lang="en-US" altLang="ja-JP" sz="1600" dirty="0"/>
              <a:t> …</a:t>
            </a:r>
            <a:endParaRPr kumimoji="1" lang="ja-JP" altLang="en-US" sz="1600" dirty="0"/>
          </a:p>
        </p:txBody>
      </p:sp>
      <p:sp>
        <p:nvSpPr>
          <p:cNvPr id="33" name="タイトル 1">
            <a:extLst>
              <a:ext uri="{FF2B5EF4-FFF2-40B4-BE49-F238E27FC236}">
                <a16:creationId xmlns:a16="http://schemas.microsoft.com/office/drawing/2014/main" id="{96A980C7-DEDA-497B-AA0E-56136106FA1F}"/>
              </a:ext>
            </a:extLst>
          </p:cNvPr>
          <p:cNvSpPr>
            <a:spLocks noGrp="1"/>
          </p:cNvSpPr>
          <p:nvPr>
            <p:ph type="title"/>
          </p:nvPr>
        </p:nvSpPr>
        <p:spPr>
          <a:xfrm>
            <a:off x="856061" y="857250"/>
            <a:ext cx="7429499" cy="820024"/>
          </a:xfrm>
        </p:spPr>
        <p:txBody>
          <a:bodyPr>
            <a:normAutofit fontScale="90000"/>
          </a:bodyPr>
          <a:lstStyle/>
          <a:p>
            <a:pPr marL="0" marR="0" lvl="0" indent="0" algn="l" defTabSz="457200" rtl="0" eaLnBrk="1" fontAlgn="auto" latinLnBrk="0" hangingPunct="1">
              <a:lnSpc>
                <a:spcPct val="100000"/>
              </a:lnSpc>
              <a:spcBef>
                <a:spcPct val="20000"/>
              </a:spcBef>
              <a:spcAft>
                <a:spcPts val="600"/>
              </a:spcAft>
              <a:buClr>
                <a:srgbClr val="F4B54B"/>
              </a:buClr>
              <a:buSzPct val="100000"/>
              <a:buFont typeface="Arial"/>
              <a:buNone/>
              <a:tabLst/>
              <a:defRPr/>
            </a:pPr>
            <a:br>
              <a:rPr kumimoji="1" lang="en-US" altLang="ja-JP" sz="28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r>
              <a:rPr kumimoji="1" lang="en-US" altLang="ja-JP"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31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31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br>
              <a:rPr kumimoji="1" lang="en-US" altLang="ja-JP" sz="28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endParaRPr lang="ja-JP" altLang="en-US" sz="4050" cap="none" dirty="0">
              <a:solidFill>
                <a:schemeClr val="tx1"/>
              </a:solidFill>
            </a:endParaRPr>
          </a:p>
        </p:txBody>
      </p:sp>
      <p:sp>
        <p:nvSpPr>
          <p:cNvPr id="2" name="テキスト ボックス 1">
            <a:extLst>
              <a:ext uri="{FF2B5EF4-FFF2-40B4-BE49-F238E27FC236}">
                <a16:creationId xmlns:a16="http://schemas.microsoft.com/office/drawing/2014/main" id="{36720543-B5FF-470B-B342-2BEC6437BBA4}"/>
              </a:ext>
            </a:extLst>
          </p:cNvPr>
          <p:cNvSpPr txBox="1"/>
          <p:nvPr/>
        </p:nvSpPr>
        <p:spPr>
          <a:xfrm>
            <a:off x="2703554" y="2918947"/>
            <a:ext cx="2010486" cy="461665"/>
          </a:xfrm>
          <a:prstGeom prst="rect">
            <a:avLst/>
          </a:prstGeom>
          <a:noFill/>
        </p:spPr>
        <p:txBody>
          <a:bodyPr wrap="square" rtlCol="0">
            <a:spAutoFit/>
          </a:bodyPr>
          <a:lstStyle/>
          <a:p>
            <a:pPr algn="ctr"/>
            <a:r>
              <a:rPr kumimoji="1" lang="ja-JP" altLang="en-US" sz="2400" dirty="0"/>
              <a:t>分散表現化</a:t>
            </a:r>
          </a:p>
        </p:txBody>
      </p:sp>
      <p:sp>
        <p:nvSpPr>
          <p:cNvPr id="3" name="テキスト ボックス 2">
            <a:extLst>
              <a:ext uri="{FF2B5EF4-FFF2-40B4-BE49-F238E27FC236}">
                <a16:creationId xmlns:a16="http://schemas.microsoft.com/office/drawing/2014/main" id="{6DB621E0-3158-4E3E-8785-CDF3B9E13DC2}"/>
              </a:ext>
            </a:extLst>
          </p:cNvPr>
          <p:cNvSpPr txBox="1"/>
          <p:nvPr/>
        </p:nvSpPr>
        <p:spPr>
          <a:xfrm>
            <a:off x="2563475" y="3229008"/>
            <a:ext cx="2290643" cy="400110"/>
          </a:xfrm>
          <a:prstGeom prst="rect">
            <a:avLst/>
          </a:prstGeom>
          <a:noFill/>
        </p:spPr>
        <p:txBody>
          <a:bodyPr wrap="square" rtlCol="0">
            <a:spAutoFit/>
          </a:bodyPr>
          <a:lstStyle/>
          <a:p>
            <a:pPr algn="ctr"/>
            <a:r>
              <a:rPr kumimoji="1" lang="ja-JP" altLang="en-US" sz="2000" dirty="0"/>
              <a:t>（エンコーダ）</a:t>
            </a:r>
          </a:p>
        </p:txBody>
      </p:sp>
    </p:spTree>
    <p:extLst>
      <p:ext uri="{BB962C8B-B14F-4D97-AF65-F5344CB8AC3E}">
        <p14:creationId xmlns:p14="http://schemas.microsoft.com/office/powerpoint/2010/main" val="32899558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72</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 ×</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73</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74</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75</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7" y="1677274"/>
            <a:ext cx="7429499" cy="8200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cap="none" dirty="0">
                <a:solidFill>
                  <a:schemeClr val="tx1"/>
                </a:solidFill>
              </a:rPr>
              <a:t>セリフデータの前処理</a:t>
            </a:r>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56" y="269541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en-US" altLang="ja-JP" sz="2400" dirty="0">
                <a:effectLst/>
              </a:rPr>
              <a:t>BERT </a:t>
            </a:r>
            <a:r>
              <a:rPr lang="ja-JP" altLang="en-US" sz="2400" dirty="0">
                <a:effectLst/>
              </a:rPr>
              <a:t>用にサブワード化し</a:t>
            </a:r>
            <a:r>
              <a:rPr lang="en-US" altLang="ja-JP" sz="2400" dirty="0">
                <a:effectLst/>
              </a:rPr>
              <a:t>, </a:t>
            </a:r>
            <a:r>
              <a:rPr lang="ja-JP" altLang="en-US" sz="2400" dirty="0">
                <a:effectLst/>
              </a:rPr>
              <a:t>単語 </a:t>
            </a:r>
            <a:r>
              <a:rPr lang="en-US" altLang="ja-JP" sz="2400" dirty="0">
                <a:effectLst/>
              </a:rPr>
              <a:t>ID </a:t>
            </a:r>
            <a:r>
              <a:rPr lang="ja-JP" altLang="en-US" sz="2400" dirty="0">
                <a:effectLst/>
              </a:rPr>
              <a:t>列に変換する</a:t>
            </a:r>
            <a:endParaRPr lang="en-US" altLang="ja-JP" sz="2400" dirty="0">
              <a:effectLst/>
            </a:endParaRPr>
          </a:p>
          <a:p>
            <a:pPr marL="0" indent="0">
              <a:buNone/>
            </a:pPr>
            <a:r>
              <a:rPr lang="en-US" altLang="ja-JP" sz="2400" dirty="0">
                <a:effectLst/>
              </a:rPr>
              <a:t>	(</a:t>
            </a:r>
            <a:r>
              <a:rPr lang="ja-JP" altLang="en-US" sz="2400" dirty="0">
                <a:effectLst/>
              </a:rPr>
              <a:t>文頭に </a:t>
            </a:r>
            <a:r>
              <a:rPr lang="en-US" altLang="ja-JP" sz="2400" dirty="0">
                <a:effectLst/>
              </a:rPr>
              <a:t>‘[CLS]’ ,</a:t>
            </a:r>
            <a:r>
              <a:rPr lang="ja-JP" altLang="en-US" sz="2400" dirty="0">
                <a:effectLst/>
              </a:rPr>
              <a:t> 文末に </a:t>
            </a:r>
            <a:r>
              <a:rPr lang="en-US" altLang="ja-JP" sz="2400" dirty="0">
                <a:effectLst/>
              </a:rPr>
              <a:t>'[SEP]' </a:t>
            </a:r>
            <a:r>
              <a:rPr lang="ja-JP" altLang="en-US" sz="2400" dirty="0">
                <a:effectLst/>
              </a:rPr>
              <a:t>を挿入</a:t>
            </a:r>
            <a:r>
              <a:rPr lang="en-US" altLang="ja-JP" sz="2400" dirty="0">
                <a:effectLst/>
              </a:rPr>
              <a:t>)</a:t>
            </a:r>
            <a:endParaRPr lang="en-US" altLang="ja-JP" sz="2800" dirty="0">
              <a:solidFill>
                <a:schemeClr val="tx1">
                  <a:lumMod val="95000"/>
                </a:schemeClr>
              </a:solidFill>
            </a:endParaRPr>
          </a:p>
        </p:txBody>
      </p:sp>
    </p:spTree>
    <p:extLst>
      <p:ext uri="{BB962C8B-B14F-4D97-AF65-F5344CB8AC3E}">
        <p14:creationId xmlns:p14="http://schemas.microsoft.com/office/powerpoint/2010/main" val="3357163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 : </a:t>
            </a:r>
            <a:r>
              <a:rPr lang="ja-JP" altLang="en-US" sz="3100" dirty="0">
                <a:solidFill>
                  <a:schemeClr val="tx1">
                    <a:lumMod val="95000"/>
                  </a:schemeClr>
                </a:solidFill>
              </a:rPr>
              <a:t>過去のセリフを考慮した感情推定</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76</a:t>
            </a:fld>
            <a:endParaRPr kumimoji="1" lang="ja-JP" altLang="en-US"/>
          </a:p>
        </p:txBody>
      </p:sp>
      <p:grpSp>
        <p:nvGrpSpPr>
          <p:cNvPr id="16" name="グループ化 15">
            <a:extLst>
              <a:ext uri="{FF2B5EF4-FFF2-40B4-BE49-F238E27FC236}">
                <a16:creationId xmlns:a16="http://schemas.microsoft.com/office/drawing/2014/main" id="{BBA0766D-AB9F-439B-B539-4212D7B2E977}"/>
              </a:ext>
            </a:extLst>
          </p:cNvPr>
          <p:cNvGrpSpPr/>
          <p:nvPr/>
        </p:nvGrpSpPr>
        <p:grpSpPr>
          <a:xfrm>
            <a:off x="5047287" y="1250730"/>
            <a:ext cx="3857770" cy="5002808"/>
            <a:chOff x="5286230" y="788859"/>
            <a:chExt cx="3857770" cy="5227677"/>
          </a:xfrm>
        </p:grpSpPr>
        <p:grpSp>
          <p:nvGrpSpPr>
            <p:cNvPr id="59" name="グループ化 58">
              <a:extLst>
                <a:ext uri="{FF2B5EF4-FFF2-40B4-BE49-F238E27FC236}">
                  <a16:creationId xmlns:a16="http://schemas.microsoft.com/office/drawing/2014/main" id="{3612BA88-CC1C-484D-9EA9-1AFE033180E1}"/>
                </a:ext>
              </a:extLst>
            </p:cNvPr>
            <p:cNvGrpSpPr/>
            <p:nvPr/>
          </p:nvGrpSpPr>
          <p:grpSpPr>
            <a:xfrm>
              <a:off x="5286230" y="788859"/>
              <a:ext cx="3857770" cy="5227677"/>
              <a:chOff x="3003468" y="318633"/>
              <a:chExt cx="3854786" cy="5435677"/>
            </a:xfrm>
          </p:grpSpPr>
          <p:grpSp>
            <p:nvGrpSpPr>
              <p:cNvPr id="60" name="グループ化 59">
                <a:extLst>
                  <a:ext uri="{FF2B5EF4-FFF2-40B4-BE49-F238E27FC236}">
                    <a16:creationId xmlns:a16="http://schemas.microsoft.com/office/drawing/2014/main" id="{BE0BBA57-20D3-45EC-A4BB-1481D6F11C35}"/>
                  </a:ext>
                </a:extLst>
              </p:cNvPr>
              <p:cNvGrpSpPr/>
              <p:nvPr/>
            </p:nvGrpSpPr>
            <p:grpSpPr>
              <a:xfrm>
                <a:off x="3012892" y="815948"/>
                <a:ext cx="3845362" cy="4938362"/>
                <a:chOff x="3092769" y="1057175"/>
                <a:chExt cx="5435320" cy="5006223"/>
              </a:xfrm>
            </p:grpSpPr>
            <p:sp>
              <p:nvSpPr>
                <p:cNvPr id="63" name="正方形/長方形 62">
                  <a:extLst>
                    <a:ext uri="{FF2B5EF4-FFF2-40B4-BE49-F238E27FC236}">
                      <a16:creationId xmlns:a16="http://schemas.microsoft.com/office/drawing/2014/main" id="{40D47BCB-DB61-49F9-865E-F9EEB85A8776}"/>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4" name="四角形: 角を丸くする 63">
                  <a:extLst>
                    <a:ext uri="{FF2B5EF4-FFF2-40B4-BE49-F238E27FC236}">
                      <a16:creationId xmlns:a16="http://schemas.microsoft.com/office/drawing/2014/main" id="{8BC4358B-2B55-4B96-956B-A7E42B029313}"/>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5" name="正方形/長方形 64">
                  <a:extLst>
                    <a:ext uri="{FF2B5EF4-FFF2-40B4-BE49-F238E27FC236}">
                      <a16:creationId xmlns:a16="http://schemas.microsoft.com/office/drawing/2014/main" id="{765C01EE-C38F-4ACB-9D7C-52663DFEF730}"/>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6" name="正方形/長方形 65">
                  <a:extLst>
                    <a:ext uri="{FF2B5EF4-FFF2-40B4-BE49-F238E27FC236}">
                      <a16:creationId xmlns:a16="http://schemas.microsoft.com/office/drawing/2014/main" id="{F859C162-3451-44A6-AD5C-A533EEC60CCC}"/>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7" name="正方形/長方形 66">
                  <a:extLst>
                    <a:ext uri="{FF2B5EF4-FFF2-40B4-BE49-F238E27FC236}">
                      <a16:creationId xmlns:a16="http://schemas.microsoft.com/office/drawing/2014/main" id="{C0C370F7-7F99-4A12-9569-055DA5D87F6A}"/>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68" name="四角形: 角を丸くする 67">
                      <a:extLst>
                        <a:ext uri="{FF2B5EF4-FFF2-40B4-BE49-F238E27FC236}">
                          <a16:creationId xmlns:a16="http://schemas.microsoft.com/office/drawing/2014/main" id="{7B44A68E-B7D1-4A4A-8CCE-58EDB662091A}"/>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68" name="四角形: 角を丸くする 67">
                      <a:extLst>
                        <a:ext uri="{FF2B5EF4-FFF2-40B4-BE49-F238E27FC236}">
                          <a16:creationId xmlns:a16="http://schemas.microsoft.com/office/drawing/2014/main" id="{7B44A68E-B7D1-4A4A-8CCE-58EDB662091A}"/>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四角形: 角を丸くする 68">
                      <a:extLst>
                        <a:ext uri="{FF2B5EF4-FFF2-40B4-BE49-F238E27FC236}">
                          <a16:creationId xmlns:a16="http://schemas.microsoft.com/office/drawing/2014/main" id="{196D6FE4-6E8B-46F1-B923-F78F08132FA3}"/>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69" name="四角形: 角を丸くする 68">
                      <a:extLst>
                        <a:ext uri="{FF2B5EF4-FFF2-40B4-BE49-F238E27FC236}">
                          <a16:creationId xmlns:a16="http://schemas.microsoft.com/office/drawing/2014/main" id="{196D6FE4-6E8B-46F1-B923-F78F08132FA3}"/>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四角形: 角を丸くする 69">
                      <a:extLst>
                        <a:ext uri="{FF2B5EF4-FFF2-40B4-BE49-F238E27FC236}">
                          <a16:creationId xmlns:a16="http://schemas.microsoft.com/office/drawing/2014/main" id="{791745B4-5429-439B-BB54-002FBA318B7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70" name="四角形: 角を丸くする 69">
                      <a:extLst>
                        <a:ext uri="{FF2B5EF4-FFF2-40B4-BE49-F238E27FC236}">
                          <a16:creationId xmlns:a16="http://schemas.microsoft.com/office/drawing/2014/main" id="{791745B4-5429-439B-BB54-002FBA318B72}"/>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71" name="正方形/長方形 70">
                  <a:extLst>
                    <a:ext uri="{FF2B5EF4-FFF2-40B4-BE49-F238E27FC236}">
                      <a16:creationId xmlns:a16="http://schemas.microsoft.com/office/drawing/2014/main" id="{03065A26-B1F3-4EF1-B3D6-80306C8B79E5}"/>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2" name="正方形/長方形 71">
                  <a:extLst>
                    <a:ext uri="{FF2B5EF4-FFF2-40B4-BE49-F238E27FC236}">
                      <a16:creationId xmlns:a16="http://schemas.microsoft.com/office/drawing/2014/main" id="{D424F8AF-B920-4D25-8B0E-22668E18B5DF}"/>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3" name="正方形/長方形 72">
                  <a:extLst>
                    <a:ext uri="{FF2B5EF4-FFF2-40B4-BE49-F238E27FC236}">
                      <a16:creationId xmlns:a16="http://schemas.microsoft.com/office/drawing/2014/main" id="{78742F92-83C6-4821-9140-FBB642E4E487}"/>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4" name="楕円 73">
                  <a:extLst>
                    <a:ext uri="{FF2B5EF4-FFF2-40B4-BE49-F238E27FC236}">
                      <a16:creationId xmlns:a16="http://schemas.microsoft.com/office/drawing/2014/main" id="{EE23EB09-B48E-4712-97BB-CB39948F29C0}"/>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75" name="直線矢印コネクタ 74">
                  <a:extLst>
                    <a:ext uri="{FF2B5EF4-FFF2-40B4-BE49-F238E27FC236}">
                      <a16:creationId xmlns:a16="http://schemas.microsoft.com/office/drawing/2014/main" id="{E3A5357A-97B2-40E3-9D4E-8C96B30663A4}"/>
                    </a:ext>
                  </a:extLst>
                </p:cNvPr>
                <p:cNvCxnSpPr>
                  <a:cxnSpLocks/>
                  <a:endCxn id="6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6" name="直線矢印コネクタ 75">
                  <a:extLst>
                    <a:ext uri="{FF2B5EF4-FFF2-40B4-BE49-F238E27FC236}">
                      <a16:creationId xmlns:a16="http://schemas.microsoft.com/office/drawing/2014/main" id="{075A06F9-D465-40B6-89AE-B192A1ABCF4C}"/>
                    </a:ext>
                  </a:extLst>
                </p:cNvPr>
                <p:cNvCxnSpPr>
                  <a:cxnSpLocks/>
                  <a:stCxn id="64" idx="0"/>
                  <a:endCxn id="6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7" name="直線矢印コネクタ 76">
                  <a:extLst>
                    <a:ext uri="{FF2B5EF4-FFF2-40B4-BE49-F238E27FC236}">
                      <a16:creationId xmlns:a16="http://schemas.microsoft.com/office/drawing/2014/main" id="{EBA11F46-9FB1-45B6-A3EA-90BB6CA64913}"/>
                    </a:ext>
                  </a:extLst>
                </p:cNvPr>
                <p:cNvCxnSpPr>
                  <a:cxnSpLocks/>
                  <a:endCxn id="6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8" name="直線矢印コネクタ 77">
                  <a:extLst>
                    <a:ext uri="{FF2B5EF4-FFF2-40B4-BE49-F238E27FC236}">
                      <a16:creationId xmlns:a16="http://schemas.microsoft.com/office/drawing/2014/main" id="{8B9F1421-B2F1-4329-BC00-EA852E1874BC}"/>
                    </a:ext>
                  </a:extLst>
                </p:cNvPr>
                <p:cNvCxnSpPr>
                  <a:cxnSpLocks/>
                  <a:stCxn id="7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9" name="直線矢印コネクタ 78">
                  <a:extLst>
                    <a:ext uri="{FF2B5EF4-FFF2-40B4-BE49-F238E27FC236}">
                      <a16:creationId xmlns:a16="http://schemas.microsoft.com/office/drawing/2014/main" id="{C791801E-D228-451D-83A8-833611AFEE6D}"/>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0" name="直線矢印コネクタ 79">
                  <a:extLst>
                    <a:ext uri="{FF2B5EF4-FFF2-40B4-BE49-F238E27FC236}">
                      <a16:creationId xmlns:a16="http://schemas.microsoft.com/office/drawing/2014/main" id="{F76F6A90-9684-44FB-8E8F-BC973DED343C}"/>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1" name="直線矢印コネクタ 80">
                  <a:extLst>
                    <a:ext uri="{FF2B5EF4-FFF2-40B4-BE49-F238E27FC236}">
                      <a16:creationId xmlns:a16="http://schemas.microsoft.com/office/drawing/2014/main" id="{1DE8C837-F9CB-4EA9-9C08-174B06C853DE}"/>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2" name="直線矢印コネクタ 81">
                  <a:extLst>
                    <a:ext uri="{FF2B5EF4-FFF2-40B4-BE49-F238E27FC236}">
                      <a16:creationId xmlns:a16="http://schemas.microsoft.com/office/drawing/2014/main" id="{0B115387-81A3-4EE7-88E8-44B194383346}"/>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3" name="直線矢印コネクタ 82">
                  <a:extLst>
                    <a:ext uri="{FF2B5EF4-FFF2-40B4-BE49-F238E27FC236}">
                      <a16:creationId xmlns:a16="http://schemas.microsoft.com/office/drawing/2014/main" id="{37605BED-6BC4-4045-BD7F-477E0E7DA41C}"/>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4" name="直線矢印コネクタ 83">
                  <a:extLst>
                    <a:ext uri="{FF2B5EF4-FFF2-40B4-BE49-F238E27FC236}">
                      <a16:creationId xmlns:a16="http://schemas.microsoft.com/office/drawing/2014/main" id="{B3D1F953-C341-4B68-B7A0-F88C26259923}"/>
                    </a:ext>
                  </a:extLst>
                </p:cNvPr>
                <p:cNvCxnSpPr>
                  <a:cxnSpLocks/>
                  <a:stCxn id="67" idx="0"/>
                  <a:endCxn id="7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5" name="直線矢印コネクタ 84">
                  <a:extLst>
                    <a:ext uri="{FF2B5EF4-FFF2-40B4-BE49-F238E27FC236}">
                      <a16:creationId xmlns:a16="http://schemas.microsoft.com/office/drawing/2014/main" id="{157109EB-6E8B-4B53-9C84-7A2DCBA9E993}"/>
                    </a:ext>
                  </a:extLst>
                </p:cNvPr>
                <p:cNvCxnSpPr>
                  <a:cxnSpLocks/>
                  <a:stCxn id="65" idx="0"/>
                  <a:endCxn id="7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6" name="直線矢印コネクタ 85">
                  <a:extLst>
                    <a:ext uri="{FF2B5EF4-FFF2-40B4-BE49-F238E27FC236}">
                      <a16:creationId xmlns:a16="http://schemas.microsoft.com/office/drawing/2014/main" id="{3ACDD735-E2B9-4A3E-AA58-37A81356E773}"/>
                    </a:ext>
                  </a:extLst>
                </p:cNvPr>
                <p:cNvCxnSpPr>
                  <a:cxnSpLocks/>
                  <a:stCxn id="66" idx="0"/>
                  <a:endCxn id="7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7" name="直線矢印コネクタ 86">
                  <a:extLst>
                    <a:ext uri="{FF2B5EF4-FFF2-40B4-BE49-F238E27FC236}">
                      <a16:creationId xmlns:a16="http://schemas.microsoft.com/office/drawing/2014/main" id="{80C743B0-4F9E-44C2-96E2-1F85087DE1B6}"/>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8" name="直線矢印コネクタ 87">
                  <a:extLst>
                    <a:ext uri="{FF2B5EF4-FFF2-40B4-BE49-F238E27FC236}">
                      <a16:creationId xmlns:a16="http://schemas.microsoft.com/office/drawing/2014/main" id="{69726A59-751F-4D7F-B836-A2ADDD4FF25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9" name="直線矢印コネクタ 88">
                  <a:extLst>
                    <a:ext uri="{FF2B5EF4-FFF2-40B4-BE49-F238E27FC236}">
                      <a16:creationId xmlns:a16="http://schemas.microsoft.com/office/drawing/2014/main" id="{9105E310-EEB7-439B-9477-3BE511AA222D}"/>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91" name="テキスト ボックス 90">
                  <a:extLst>
                    <a:ext uri="{FF2B5EF4-FFF2-40B4-BE49-F238E27FC236}">
                      <a16:creationId xmlns:a16="http://schemas.microsoft.com/office/drawing/2014/main" id="{CD14D754-D1BE-42FE-86FB-6FD5DA866DD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61" name="直線矢印コネクタ 60">
                <a:extLst>
                  <a:ext uri="{FF2B5EF4-FFF2-40B4-BE49-F238E27FC236}">
                    <a16:creationId xmlns:a16="http://schemas.microsoft.com/office/drawing/2014/main" id="{8BEE5CFF-60B6-4027-AD33-3C3B91797868}"/>
                  </a:ext>
                </a:extLst>
              </p:cNvPr>
              <p:cNvCxnSpPr>
                <a:cxnSpLocks/>
                <a:stCxn id="7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62" name="テキスト ボックス 61">
                <a:extLst>
                  <a:ext uri="{FF2B5EF4-FFF2-40B4-BE49-F238E27FC236}">
                    <a16:creationId xmlns:a16="http://schemas.microsoft.com/office/drawing/2014/main" id="{821BAF16-DB80-4BF0-9CB7-AE7A24931BE3}"/>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93" name="正方形/長方形 92">
              <a:extLst>
                <a:ext uri="{FF2B5EF4-FFF2-40B4-BE49-F238E27FC236}">
                  <a16:creationId xmlns:a16="http://schemas.microsoft.com/office/drawing/2014/main" id="{9BDB1B67-0ED5-405C-8248-E2A2EDCE20A3}"/>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4" name="テキスト ボックス 93">
              <a:extLst>
                <a:ext uri="{FF2B5EF4-FFF2-40B4-BE49-F238E27FC236}">
                  <a16:creationId xmlns:a16="http://schemas.microsoft.com/office/drawing/2014/main" id="{271E834D-C1CF-46C2-9C7E-474FEB1C1A86}"/>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1B574EED-FD34-421F-886E-E95F40DE96D9}"/>
                  </a:ext>
                </a:extLst>
              </p:cNvPr>
              <p:cNvSpPr txBox="1"/>
              <p:nvPr/>
            </p:nvSpPr>
            <p:spPr>
              <a:xfrm>
                <a:off x="913529" y="1733767"/>
                <a:ext cx="4582714" cy="4401205"/>
              </a:xfrm>
              <a:prstGeom prst="rect">
                <a:avLst/>
              </a:prstGeom>
              <a:noFill/>
            </p:spPr>
            <p:txBody>
              <a:bodyPr wrap="square" rtlCol="0">
                <a:spAutoFit/>
              </a:bodyPr>
              <a:lstStyle/>
              <a:p>
                <a:r>
                  <a:rPr lang="en-US" altLang="ja-JP" sz="2400" dirty="0">
                    <a:solidFill>
                      <a:schemeClr val="tx1">
                        <a:lumMod val="95000"/>
                      </a:schemeClr>
                    </a:solidFill>
                  </a:rPr>
                  <a:t>=&gt; </a:t>
                </a:r>
                <a:r>
                  <a:rPr lang="ja-JP" altLang="en-US" sz="2400" dirty="0">
                    <a:solidFill>
                      <a:schemeClr val="tx1">
                        <a:lumMod val="95000"/>
                      </a:schemeClr>
                    </a:solidFill>
                  </a:rPr>
                  <a:t>連続したセリフ </a:t>
                </a:r>
                <a:r>
                  <a:rPr lang="en-US" altLang="ja-JP" sz="2400" b="1" dirty="0">
                    <a:solidFill>
                      <a:schemeClr val="tx1">
                        <a:lumMod val="95000"/>
                      </a:schemeClr>
                    </a:solidFill>
                  </a:rPr>
                  <a:t>n</a:t>
                </a:r>
                <a:r>
                  <a:rPr lang="en-US" altLang="ja-JP" sz="2400" dirty="0">
                    <a:solidFill>
                      <a:schemeClr val="tx1">
                        <a:lumMod val="95000"/>
                      </a:schemeClr>
                    </a:solidFill>
                  </a:rPr>
                  <a:t> </a:t>
                </a:r>
                <a:r>
                  <a:rPr lang="ja-JP" altLang="en-US" sz="2400" dirty="0">
                    <a:solidFill>
                      <a:schemeClr val="tx1">
                        <a:lumMod val="95000"/>
                      </a:schemeClr>
                    </a:solidFill>
                  </a:rPr>
                  <a:t>文を</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順に入力</a:t>
                </a:r>
                <a:r>
                  <a:rPr lang="en-US" altLang="ja-JP" sz="2400" dirty="0">
                    <a:solidFill>
                      <a:schemeClr val="tx1">
                        <a:lumMod val="95000"/>
                      </a:schemeClr>
                    </a:solidFill>
                  </a:rPr>
                  <a:t> (</a:t>
                </a:r>
                <a14:m>
                  <m:oMath xmlns:m="http://schemas.openxmlformats.org/officeDocument/2006/math">
                    <m:r>
                      <a:rPr lang="en-US" altLang="ja-JP" sz="2400" i="1" dirty="0">
                        <a:solidFill>
                          <a:schemeClr val="tx1">
                            <a:lumMod val="95000"/>
                          </a:schemeClr>
                        </a:solidFill>
                        <a:latin typeface="Cambria Math" panose="02040503050406030204" pitchFamily="18" charset="0"/>
                      </a:rPr>
                      <m:t>2</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m:rPr>
                        <m:nor/>
                      </m:rPr>
                      <a:rPr lang="en-US" altLang="ja-JP" sz="2400" b="1" dirty="0">
                        <a:solidFill>
                          <a:schemeClr val="tx1">
                            <a:lumMod val="95000"/>
                          </a:schemeClr>
                        </a:solidFill>
                      </a:rPr>
                      <m:t>n</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a:rPr lang="en-US" altLang="ja-JP" sz="2400" b="0" i="1" smtClean="0">
                        <a:solidFill>
                          <a:schemeClr val="tx1">
                            <a:lumMod val="95000"/>
                          </a:schemeClr>
                        </a:solidFill>
                        <a:latin typeface="Cambria Math" panose="02040503050406030204" pitchFamily="18" charset="0"/>
                        <a:ea typeface="Cambria Math" panose="02040503050406030204" pitchFamily="18" charset="0"/>
                      </a:rPr>
                      <m:t>5</m:t>
                    </m:r>
                  </m:oMath>
                </a14:m>
                <a:r>
                  <a:rPr lang="en-US" altLang="ja-JP" sz="2400" dirty="0">
                    <a:solidFill>
                      <a:schemeClr val="tx1">
                        <a:lumMod val="95000"/>
                      </a:schemeClr>
                    </a:solidFill>
                  </a:rPr>
                  <a:t>)</a:t>
                </a:r>
              </a:p>
              <a:p>
                <a:r>
                  <a:rPr lang="en-US" altLang="ja-JP" sz="2400" dirty="0">
                    <a:solidFill>
                      <a:schemeClr val="tx1">
                        <a:lumMod val="95000"/>
                      </a:schemeClr>
                    </a:solidFill>
                  </a:rPr>
                  <a:t>=&gt; </a:t>
                </a:r>
                <a:r>
                  <a:rPr lang="ja-JP" altLang="en-US" sz="2400" dirty="0">
                    <a:solidFill>
                      <a:schemeClr val="tx1">
                        <a:lumMod val="95000"/>
                      </a:schemeClr>
                    </a:solidFill>
                  </a:rPr>
                  <a:t>末尾入力に対応する </a:t>
                </a:r>
                <a:endParaRPr lang="en-US" altLang="ja-JP" sz="2400" dirty="0">
                  <a:solidFill>
                    <a:schemeClr val="tx1">
                      <a:lumMod val="95000"/>
                    </a:schemeClr>
                  </a:solidFill>
                </a:endParaRPr>
              </a:p>
              <a:p>
                <a:r>
                  <a:rPr lang="en-US" altLang="ja-JP" sz="2400" dirty="0">
                    <a:solidFill>
                      <a:schemeClr val="tx1">
                        <a:lumMod val="95000"/>
                      </a:schemeClr>
                    </a:solidFill>
                  </a:rPr>
                  <a:t>     1 </a:t>
                </a:r>
                <a:r>
                  <a:rPr lang="ja-JP" altLang="en-US" sz="2400" dirty="0" err="1">
                    <a:solidFill>
                      <a:schemeClr val="tx1">
                        <a:lumMod val="95000"/>
                      </a:schemeClr>
                    </a:solidFill>
                  </a:rPr>
                  <a:t>つの</a:t>
                </a:r>
                <a:r>
                  <a:rPr lang="ja-JP" altLang="en-US" sz="2400" dirty="0">
                    <a:solidFill>
                      <a:schemeClr val="tx1">
                        <a:lumMod val="95000"/>
                      </a:schemeClr>
                    </a:solidFill>
                  </a:rPr>
                  <a:t>感情ラベルを出力</a:t>
                </a:r>
                <a:endParaRPr lang="en-US" altLang="ja-JP" sz="2400" dirty="0">
                  <a:solidFill>
                    <a:schemeClr val="tx1">
                      <a:lumMod val="95000"/>
                    </a:schemeClr>
                  </a:solidFill>
                </a:endParaRPr>
              </a:p>
              <a:p>
                <a:endParaRPr lang="en-US" altLang="ja-JP" sz="2400" dirty="0">
                  <a:solidFill>
                    <a:schemeClr val="tx1">
                      <a:lumMod val="95000"/>
                    </a:schemeClr>
                  </a:solidFill>
                </a:endParaRPr>
              </a:p>
              <a:p>
                <a:r>
                  <a:rPr lang="ja-JP" altLang="en-US" sz="2400" dirty="0">
                    <a:solidFill>
                      <a:schemeClr val="tx1">
                        <a:lumMod val="95000"/>
                      </a:schemeClr>
                    </a:solidFill>
                  </a:rPr>
                  <a:t>・識別器は </a:t>
                </a:r>
                <a:r>
                  <a:rPr lang="en-US" altLang="ja-JP" sz="2400" dirty="0">
                    <a:solidFill>
                      <a:schemeClr val="tx1">
                        <a:lumMod val="95000"/>
                      </a:schemeClr>
                    </a:solidFill>
                  </a:rPr>
                  <a:t>Bi-LSTM </a:t>
                </a:r>
                <a:r>
                  <a:rPr lang="ja-JP" altLang="en-US" sz="2400" dirty="0">
                    <a:solidFill>
                      <a:schemeClr val="tx1">
                        <a:lumMod val="95000"/>
                      </a:schemeClr>
                    </a:solidFill>
                  </a:rPr>
                  <a:t>ベースの</a:t>
                </a:r>
                <a:endParaRPr lang="en-US" altLang="ja-JP" sz="2400" dirty="0">
                  <a:solidFill>
                    <a:schemeClr val="tx1">
                      <a:lumMod val="95000"/>
                    </a:schemeClr>
                  </a:solidFill>
                </a:endParaRPr>
              </a:p>
              <a:p>
                <a:r>
                  <a:rPr lang="en-US" altLang="ja-JP" sz="2400" dirty="0">
                    <a:solidFill>
                      <a:schemeClr val="tx1">
                        <a:lumMod val="95000"/>
                      </a:schemeClr>
                    </a:solidFill>
                  </a:rPr>
                  <a:t>    Self-Attention</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は最終層のパラメータ</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のみをチューニング</a:t>
                </a:r>
                <a:endParaRPr lang="en-US" altLang="ja-JP" sz="2400" b="1" dirty="0">
                  <a:solidFill>
                    <a:schemeClr val="tx1">
                      <a:lumMod val="95000"/>
                    </a:schemeClr>
                  </a:solidFill>
                </a:endParaRPr>
              </a:p>
              <a:p>
                <a:endParaRPr lang="en-US" altLang="ja-JP" sz="2000" dirty="0">
                  <a:solidFill>
                    <a:schemeClr val="tx1">
                      <a:lumMod val="95000"/>
                    </a:schemeClr>
                  </a:solidFill>
                </a:endParaRPr>
              </a:p>
              <a:p>
                <a:endParaRPr kumimoji="1" lang="ja-JP" altLang="en-US" sz="2000" dirty="0"/>
              </a:p>
            </p:txBody>
          </p:sp>
        </mc:Choice>
        <mc:Fallback xmlns="">
          <p:sp>
            <p:nvSpPr>
              <p:cNvPr id="96" name="テキスト ボックス 95">
                <a:extLst>
                  <a:ext uri="{FF2B5EF4-FFF2-40B4-BE49-F238E27FC236}">
                    <a16:creationId xmlns:a16="http://schemas.microsoft.com/office/drawing/2014/main" id="{1B574EED-FD34-421F-886E-E95F40DE96D9}"/>
                  </a:ext>
                </a:extLst>
              </p:cNvPr>
              <p:cNvSpPr txBox="1">
                <a:spLocks noRot="1" noChangeAspect="1" noMove="1" noResize="1" noEditPoints="1" noAdjustHandles="1" noChangeArrowheads="1" noChangeShapeType="1" noTextEdit="1"/>
              </p:cNvSpPr>
              <p:nvPr/>
            </p:nvSpPr>
            <p:spPr>
              <a:xfrm>
                <a:off x="913529" y="1733767"/>
                <a:ext cx="4582714" cy="4401205"/>
              </a:xfrm>
              <a:prstGeom prst="rect">
                <a:avLst/>
              </a:prstGeom>
              <a:blipFill>
                <a:blip r:embed="rId6"/>
                <a:stretch>
                  <a:fillRect l="-2128" t="-15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6460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77</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endParaRPr kumimoji="1" lang="ja-JP" altLang="en-US" sz="24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6E7FD795-081F-42AD-ADB1-D30FC1F5699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3553593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78</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1487357" y="2776127"/>
            <a:ext cx="449298" cy="788694"/>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925CC88A-20B4-40E7-84E9-4F1E2E99AF7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24043809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79</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2474819" y="5123037"/>
            <a:ext cx="582798" cy="1055223"/>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昨日遅くまで</a:t>
                </a:r>
                <a:endParaRPr kumimoji="1" lang="en-US" altLang="ja-JP" sz="1600" b="1" dirty="0"/>
              </a:p>
              <a:p>
                <a:pPr algn="ctr"/>
                <a:r>
                  <a:rPr kumimoji="1" lang="en-US" altLang="ja-JP" sz="1600" b="1" dirty="0"/>
                  <a:t>…</a:t>
                </a:r>
                <a:r>
                  <a:rPr kumimoji="1" lang="ja-JP" altLang="en-US" sz="1600" b="1" dirty="0"/>
                  <a:t> からな</a:t>
                </a:r>
                <a:r>
                  <a:rPr kumimoji="1" lang="en-US" altLang="ja-JP" sz="1600" b="1" dirty="0"/>
                  <a:t>…</a:t>
                </a:r>
                <a:endParaRPr kumimoji="1" lang="ja-JP" altLang="en-US" sz="16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私で何か </a:t>
                </a:r>
                <a:r>
                  <a:rPr kumimoji="1" lang="en-US" altLang="ja-JP" sz="1600" b="1" dirty="0"/>
                  <a:t>…</a:t>
                </a:r>
              </a:p>
              <a:p>
                <a:pPr algn="ctr"/>
                <a:r>
                  <a:rPr kumimoji="1" lang="ja-JP" altLang="en-US" sz="1600" b="1" dirty="0"/>
                  <a:t>言ってね</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5453B3A7-F958-43D3-BFFF-49F3F7AD7EDB}"/>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06664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2617241"/>
          </a:xfrm>
        </p:spPr>
        <p:txBody>
          <a:bodyPr>
            <a:normAutofit fontScale="92500" lnSpcReduction="20000"/>
          </a:bodyPr>
          <a:lstStyle/>
          <a:p>
            <a:pPr marL="0" indent="0">
              <a:buNone/>
            </a:pPr>
            <a:r>
              <a:rPr lang="en-US" altLang="ja-JP" sz="2800" dirty="0">
                <a:solidFill>
                  <a:schemeClr val="tx1">
                    <a:lumMod val="95000"/>
                  </a:schemeClr>
                </a:solidFill>
              </a:rPr>
              <a:t>[</a:t>
            </a:r>
            <a:r>
              <a:rPr lang="ja-JP" altLang="en-US" sz="2800" dirty="0">
                <a:solidFill>
                  <a:schemeClr val="tx1">
                    <a:lumMod val="95000"/>
                  </a:schemeClr>
                </a:solidFill>
              </a:rPr>
              <a:t>研究目的</a:t>
            </a:r>
            <a:r>
              <a:rPr lang="en-US" altLang="ja-JP" sz="2800" dirty="0">
                <a:solidFill>
                  <a:schemeClr val="tx1">
                    <a:lumMod val="95000"/>
                  </a:schemeClr>
                </a:solidFill>
              </a:rPr>
              <a:t>]</a:t>
            </a:r>
          </a:p>
          <a:p>
            <a:pPr marL="0" indent="0">
              <a:buNone/>
            </a:pPr>
            <a:r>
              <a:rPr lang="ja-JP" altLang="en-US" sz="2800" dirty="0">
                <a:solidFill>
                  <a:schemeClr val="tx1">
                    <a:lumMod val="95000"/>
                  </a:schemeClr>
                </a:solidFill>
              </a:rPr>
              <a:t>人工知能を用いた漫画の内容理解</a:t>
            </a:r>
            <a:endParaRPr lang="en-US" altLang="ja-JP" sz="2800" dirty="0">
              <a:solidFill>
                <a:schemeClr val="tx1">
                  <a:lumMod val="95000"/>
                </a:schemeClr>
              </a:solidFill>
            </a:endParaRPr>
          </a:p>
          <a:p>
            <a:pPr marL="0" indent="0">
              <a:buNone/>
            </a:pPr>
            <a:endParaRPr lang="en-US" altLang="ja-JP" sz="1300" dirty="0">
              <a:solidFill>
                <a:schemeClr val="tx1">
                  <a:lumMod val="95000"/>
                </a:schemeClr>
              </a:solidFill>
            </a:endParaRPr>
          </a:p>
          <a:p>
            <a:pPr marL="0" indent="0">
              <a:buNone/>
            </a:pPr>
            <a:r>
              <a:rPr lang="en-US" altLang="ja-JP" sz="2800" dirty="0">
                <a:solidFill>
                  <a:schemeClr val="tx1">
                    <a:lumMod val="95000"/>
                  </a:schemeClr>
                </a:solidFill>
              </a:rPr>
              <a:t>[</a:t>
            </a:r>
            <a:r>
              <a:rPr lang="ja-JP" altLang="en-US" sz="2800" dirty="0">
                <a:solidFill>
                  <a:schemeClr val="tx1">
                    <a:lumMod val="95000"/>
                  </a:schemeClr>
                </a:solidFill>
              </a:rPr>
              <a:t>タスク</a:t>
            </a:r>
            <a:r>
              <a:rPr lang="en-US" altLang="ja-JP" sz="2800" dirty="0">
                <a:solidFill>
                  <a:schemeClr val="tx1">
                    <a:lumMod val="95000"/>
                  </a:schemeClr>
                </a:solidFill>
              </a:rPr>
              <a:t>]</a:t>
            </a:r>
          </a:p>
          <a:p>
            <a:pPr marL="0" indent="0">
              <a:buNone/>
            </a:pPr>
            <a:r>
              <a:rPr lang="ja-JP" altLang="en-US" sz="2800" dirty="0">
                <a:solidFill>
                  <a:schemeClr val="tx1">
                    <a:lumMod val="95000"/>
                  </a:schemeClr>
                </a:solidFill>
              </a:rPr>
              <a:t>漫画における</a:t>
            </a:r>
            <a:endParaRPr lang="en-US" altLang="ja-JP" sz="2800" dirty="0">
              <a:solidFill>
                <a:schemeClr val="tx1">
                  <a:lumMod val="95000"/>
                </a:schemeClr>
              </a:solidFill>
            </a:endParaRPr>
          </a:p>
          <a:p>
            <a:pPr marL="0" indent="0">
              <a:buNone/>
            </a:pPr>
            <a:r>
              <a:rPr lang="ja-JP" altLang="en-US" sz="2800" dirty="0">
                <a:solidFill>
                  <a:schemeClr val="tx1">
                    <a:lumMod val="95000"/>
                  </a:schemeClr>
                </a:solidFill>
              </a:rPr>
              <a:t>キャラクタのセリフの</a:t>
            </a:r>
            <a:r>
              <a:rPr lang="ja-JP" altLang="en-US" sz="2800" b="1" dirty="0">
                <a:solidFill>
                  <a:srgbClr val="F4B54B"/>
                </a:solidFill>
              </a:rPr>
              <a:t>感情推定</a:t>
            </a:r>
            <a:endParaRPr lang="en-US" altLang="ja-JP" sz="28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grpSp>
        <p:nvGrpSpPr>
          <p:cNvPr id="14" name="グループ化 13">
            <a:extLst>
              <a:ext uri="{FF2B5EF4-FFF2-40B4-BE49-F238E27FC236}">
                <a16:creationId xmlns:a16="http://schemas.microsoft.com/office/drawing/2014/main" id="{BA0B3039-CD78-40A4-A248-361FD453A422}"/>
              </a:ext>
            </a:extLst>
          </p:cNvPr>
          <p:cNvGrpSpPr/>
          <p:nvPr/>
        </p:nvGrpSpPr>
        <p:grpSpPr>
          <a:xfrm>
            <a:off x="2713435" y="4803773"/>
            <a:ext cx="3714749" cy="1557049"/>
            <a:chOff x="856061" y="4939646"/>
            <a:chExt cx="3714749" cy="1557049"/>
          </a:xfrm>
        </p:grpSpPr>
        <p:grpSp>
          <p:nvGrpSpPr>
            <p:cNvPr id="4" name="グループ化 3">
              <a:extLst>
                <a:ext uri="{FF2B5EF4-FFF2-40B4-BE49-F238E27FC236}">
                  <a16:creationId xmlns:a16="http://schemas.microsoft.com/office/drawing/2014/main" id="{B4CB62E2-4D0B-4E27-823E-2B88A8927B2F}"/>
                </a:ext>
              </a:extLst>
            </p:cNvPr>
            <p:cNvGrpSpPr/>
            <p:nvPr/>
          </p:nvGrpSpPr>
          <p:grpSpPr>
            <a:xfrm>
              <a:off x="856061" y="5200652"/>
              <a:ext cx="1874123" cy="1296043"/>
              <a:chOff x="856061" y="5200652"/>
              <a:chExt cx="1874123" cy="1296043"/>
            </a:xfrm>
          </p:grpSpPr>
          <p:grpSp>
            <p:nvGrpSpPr>
              <p:cNvPr id="6" name="グループ化 5">
                <a:extLst>
                  <a:ext uri="{FF2B5EF4-FFF2-40B4-BE49-F238E27FC236}">
                    <a16:creationId xmlns:a16="http://schemas.microsoft.com/office/drawing/2014/main" id="{4D2433E5-BBF0-484A-BA17-235046078425}"/>
                  </a:ext>
                </a:extLst>
              </p:cNvPr>
              <p:cNvGrpSpPr/>
              <p:nvPr/>
            </p:nvGrpSpPr>
            <p:grpSpPr>
              <a:xfrm>
                <a:off x="856061" y="5200652"/>
                <a:ext cx="1874123" cy="1296043"/>
                <a:chOff x="1960073" y="1758243"/>
                <a:chExt cx="1874123" cy="1296043"/>
              </a:xfrm>
            </p:grpSpPr>
            <p:sp>
              <p:nvSpPr>
                <p:cNvPr id="7" name="正方形/長方形 6">
                  <a:extLst>
                    <a:ext uri="{FF2B5EF4-FFF2-40B4-BE49-F238E27FC236}">
                      <a16:creationId xmlns:a16="http://schemas.microsoft.com/office/drawing/2014/main" id="{64A325DA-D33A-4E79-AB3B-60B23CFCB9BB}"/>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スポーツゲーム が含まれている画像&#10;&#10;自動的に生成された説明">
                  <a:extLst>
                    <a:ext uri="{FF2B5EF4-FFF2-40B4-BE49-F238E27FC236}">
                      <a16:creationId xmlns:a16="http://schemas.microsoft.com/office/drawing/2014/main" id="{51BEBB19-1957-499A-9B1C-107E4BE90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9" name="正方形/長方形 8">
                <a:extLst>
                  <a:ext uri="{FF2B5EF4-FFF2-40B4-BE49-F238E27FC236}">
                    <a16:creationId xmlns:a16="http://schemas.microsoft.com/office/drawing/2014/main" id="{9BFBBEDF-40FB-4277-BA5B-5E43A3A6AD20}"/>
                  </a:ext>
                </a:extLst>
              </p:cNvPr>
              <p:cNvSpPr/>
              <p:nvPr/>
            </p:nvSpPr>
            <p:spPr>
              <a:xfrm>
                <a:off x="2489373" y="5269554"/>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思考の吹き出し: 雲形 12">
              <a:extLst>
                <a:ext uri="{FF2B5EF4-FFF2-40B4-BE49-F238E27FC236}">
                  <a16:creationId xmlns:a16="http://schemas.microsoft.com/office/drawing/2014/main" id="{DD2545C5-412B-4E80-8FD3-A4E087C44442}"/>
                </a:ext>
              </a:extLst>
            </p:cNvPr>
            <p:cNvSpPr/>
            <p:nvPr/>
          </p:nvSpPr>
          <p:spPr>
            <a:xfrm>
              <a:off x="2910153" y="4939646"/>
              <a:ext cx="1660657" cy="908706"/>
            </a:xfrm>
            <a:prstGeom prst="cloudCallout">
              <a:avLst>
                <a:gd name="adj1" fmla="val -63659"/>
                <a:gd name="adj2" fmla="val 30199"/>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どんな</a:t>
              </a:r>
              <a:endParaRPr kumimoji="1" lang="en-US" altLang="ja-JP" sz="2000" dirty="0"/>
            </a:p>
            <a:p>
              <a:pPr algn="ctr"/>
              <a:r>
                <a:rPr kumimoji="1" lang="ja-JP" altLang="en-US" sz="2000" dirty="0"/>
                <a:t>感情？</a:t>
              </a:r>
            </a:p>
          </p:txBody>
        </p:sp>
      </p:grpSp>
    </p:spTree>
    <p:extLst>
      <p:ext uri="{BB962C8B-B14F-4D97-AF65-F5344CB8AC3E}">
        <p14:creationId xmlns:p14="http://schemas.microsoft.com/office/powerpoint/2010/main" val="257867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80</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81</a:t>
            </a:fld>
            <a:endParaRPr kumimoji="1" lang="ja-JP" altLang="en-US"/>
          </a:p>
        </p:txBody>
      </p:sp>
      <p:sp>
        <p:nvSpPr>
          <p:cNvPr id="9" name="正方形/長方形 8">
            <a:extLst>
              <a:ext uri="{FF2B5EF4-FFF2-40B4-BE49-F238E27FC236}">
                <a16:creationId xmlns:a16="http://schemas.microsoft.com/office/drawing/2014/main" id="{75B005AB-7549-45D6-9A53-ED400C9F16D6}"/>
              </a:ext>
            </a:extLst>
          </p:cNvPr>
          <p:cNvSpPr/>
          <p:nvPr/>
        </p:nvSpPr>
        <p:spPr>
          <a:xfrm>
            <a:off x="2514512" y="3916347"/>
            <a:ext cx="1452934" cy="7965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10" name="テキスト ボックス 9">
            <a:extLst>
              <a:ext uri="{FF2B5EF4-FFF2-40B4-BE49-F238E27FC236}">
                <a16:creationId xmlns:a16="http://schemas.microsoft.com/office/drawing/2014/main" id="{D949EA0A-6EF3-402F-96C1-26D60AE10FBE}"/>
              </a:ext>
            </a:extLst>
          </p:cNvPr>
          <p:cNvSpPr txBox="1"/>
          <p:nvPr/>
        </p:nvSpPr>
        <p:spPr>
          <a:xfrm>
            <a:off x="1205997"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768</a:t>
            </a:r>
            <a:endParaRPr kumimoji="1" lang="ja-JP" altLang="en-US" b="1" dirty="0"/>
          </a:p>
        </p:txBody>
      </p:sp>
      <p:sp>
        <p:nvSpPr>
          <p:cNvPr id="16" name="矢印: 下 15">
            <a:extLst>
              <a:ext uri="{FF2B5EF4-FFF2-40B4-BE49-F238E27FC236}">
                <a16:creationId xmlns:a16="http://schemas.microsoft.com/office/drawing/2014/main" id="{6AA592B7-0B70-4CDA-B9A9-AA5126FB8E1B}"/>
              </a:ext>
            </a:extLst>
          </p:cNvPr>
          <p:cNvSpPr/>
          <p:nvPr/>
        </p:nvSpPr>
        <p:spPr>
          <a:xfrm rot="10800000">
            <a:off x="4291741" y="219828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0" name="正方形/長方形 19">
            <a:extLst>
              <a:ext uri="{FF2B5EF4-FFF2-40B4-BE49-F238E27FC236}">
                <a16:creationId xmlns:a16="http://schemas.microsoft.com/office/drawing/2014/main" id="{BB7CC1DC-29FE-49DA-8D71-53D7B9B9DE5D}"/>
              </a:ext>
            </a:extLst>
          </p:cNvPr>
          <p:cNvSpPr/>
          <p:nvPr/>
        </p:nvSpPr>
        <p:spPr>
          <a:xfrm>
            <a:off x="5070158" y="3916347"/>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pic>
        <p:nvPicPr>
          <p:cNvPr id="22" name="図 21">
            <a:extLst>
              <a:ext uri="{FF2B5EF4-FFF2-40B4-BE49-F238E27FC236}">
                <a16:creationId xmlns:a16="http://schemas.microsoft.com/office/drawing/2014/main" id="{95DA01BD-1151-4F48-A5B1-42DCB72C7D8D}"/>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4618072" y="4896775"/>
            <a:ext cx="2390116" cy="1658447"/>
          </a:xfrm>
          <a:prstGeom prst="rect">
            <a:avLst/>
          </a:prstGeom>
        </p:spPr>
      </p:pic>
      <p:sp>
        <p:nvSpPr>
          <p:cNvPr id="23" name="テキスト ボックス 22">
            <a:extLst>
              <a:ext uri="{FF2B5EF4-FFF2-40B4-BE49-F238E27FC236}">
                <a16:creationId xmlns:a16="http://schemas.microsoft.com/office/drawing/2014/main" id="{068905DD-C3BE-4561-B1C3-E20BEACAA70F}"/>
              </a:ext>
            </a:extLst>
          </p:cNvPr>
          <p:cNvSpPr txBox="1"/>
          <p:nvPr/>
        </p:nvSpPr>
        <p:spPr>
          <a:xfrm>
            <a:off x="6523092"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4096</a:t>
            </a:r>
            <a:endParaRPr kumimoji="1" lang="ja-JP" altLang="en-US" b="1" dirty="0"/>
          </a:p>
        </p:txBody>
      </p:sp>
      <p:sp>
        <p:nvSpPr>
          <p:cNvPr id="24" name="テキスト ボックス 23">
            <a:extLst>
              <a:ext uri="{FF2B5EF4-FFF2-40B4-BE49-F238E27FC236}">
                <a16:creationId xmlns:a16="http://schemas.microsoft.com/office/drawing/2014/main" id="{A8C8341B-8678-4FCD-9B8C-6592E0B41C2A}"/>
              </a:ext>
            </a:extLst>
          </p:cNvPr>
          <p:cNvSpPr txBox="1"/>
          <p:nvPr/>
        </p:nvSpPr>
        <p:spPr>
          <a:xfrm>
            <a:off x="2163942" y="4896775"/>
            <a:ext cx="1895494" cy="646331"/>
          </a:xfrm>
          <a:prstGeom prst="rect">
            <a:avLst/>
          </a:prstGeom>
          <a:noFill/>
        </p:spPr>
        <p:txBody>
          <a:bodyPr wrap="square" rtlCol="0">
            <a:spAutoFit/>
          </a:bodyPr>
          <a:lstStyle/>
          <a:p>
            <a:pPr algn="ctr"/>
            <a:r>
              <a:rPr kumimoji="1" lang="en-US" altLang="ja-JP" b="1" dirty="0"/>
              <a:t>A </a:t>
            </a:r>
            <a:r>
              <a:rPr kumimoji="1" lang="ja-JP" altLang="en-US" b="1" dirty="0" err="1"/>
              <a:t>くんって</a:t>
            </a:r>
            <a:endParaRPr kumimoji="1" lang="en-US" altLang="ja-JP" b="1" dirty="0"/>
          </a:p>
          <a:p>
            <a:pPr algn="ctr"/>
            <a:r>
              <a:rPr kumimoji="1" lang="ja-JP" altLang="en-US" b="1" dirty="0"/>
              <a:t>いつもクールね</a:t>
            </a:r>
          </a:p>
        </p:txBody>
      </p:sp>
      <p:grpSp>
        <p:nvGrpSpPr>
          <p:cNvPr id="4" name="グループ化 3">
            <a:extLst>
              <a:ext uri="{FF2B5EF4-FFF2-40B4-BE49-F238E27FC236}">
                <a16:creationId xmlns:a16="http://schemas.microsoft.com/office/drawing/2014/main" id="{51BC1807-503E-472A-930C-54DADF64A125}"/>
              </a:ext>
            </a:extLst>
          </p:cNvPr>
          <p:cNvGrpSpPr/>
          <p:nvPr/>
        </p:nvGrpSpPr>
        <p:grpSpPr>
          <a:xfrm>
            <a:off x="2613072" y="2676953"/>
            <a:ext cx="3797578" cy="596958"/>
            <a:chOff x="3111689" y="2829174"/>
            <a:chExt cx="3797578" cy="596958"/>
          </a:xfrm>
        </p:grpSpPr>
        <p:sp>
          <p:nvSpPr>
            <p:cNvPr id="25" name="正方形/長方形 24">
              <a:extLst>
                <a:ext uri="{FF2B5EF4-FFF2-40B4-BE49-F238E27FC236}">
                  <a16:creationId xmlns:a16="http://schemas.microsoft.com/office/drawing/2014/main" id="{353199DD-52A5-47D2-B1CA-97C50B842CF0}"/>
                </a:ext>
              </a:extLst>
            </p:cNvPr>
            <p:cNvSpPr/>
            <p:nvPr/>
          </p:nvSpPr>
          <p:spPr>
            <a:xfrm>
              <a:off x="3111689" y="2829175"/>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26" name="正方形/長方形 25">
              <a:extLst>
                <a:ext uri="{FF2B5EF4-FFF2-40B4-BE49-F238E27FC236}">
                  <a16:creationId xmlns:a16="http://schemas.microsoft.com/office/drawing/2014/main" id="{AF17991F-EA23-4678-BCA3-32A4DD161DD7}"/>
                </a:ext>
              </a:extLst>
            </p:cNvPr>
            <p:cNvSpPr/>
            <p:nvPr/>
          </p:nvSpPr>
          <p:spPr>
            <a:xfrm>
              <a:off x="4219574" y="2829174"/>
              <a:ext cx="268969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28" name="直線矢印コネクタ 27">
            <a:extLst>
              <a:ext uri="{FF2B5EF4-FFF2-40B4-BE49-F238E27FC236}">
                <a16:creationId xmlns:a16="http://schemas.microsoft.com/office/drawing/2014/main" id="{25CDEA88-6E73-4D7F-B026-1A4E97BCBA6A}"/>
              </a:ext>
            </a:extLst>
          </p:cNvPr>
          <p:cNvCxnSpPr>
            <a:cxnSpLocks/>
            <a:stCxn id="9" idx="0"/>
          </p:cNvCxnSpPr>
          <p:nvPr/>
        </p:nvCxnSpPr>
        <p:spPr>
          <a:xfrm flipV="1">
            <a:off x="3240979" y="3273910"/>
            <a:ext cx="968363"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F7005D2-2274-415D-B716-755AC7F832DF}"/>
              </a:ext>
            </a:extLst>
          </p:cNvPr>
          <p:cNvCxnSpPr>
            <a:cxnSpLocks/>
            <a:stCxn id="20" idx="0"/>
          </p:cNvCxnSpPr>
          <p:nvPr/>
        </p:nvCxnSpPr>
        <p:spPr>
          <a:xfrm flipH="1" flipV="1">
            <a:off x="4837249" y="3273910"/>
            <a:ext cx="959376"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5F260D4-415A-4EDF-8341-A1D3D4B734DF}"/>
              </a:ext>
            </a:extLst>
          </p:cNvPr>
          <p:cNvSpPr txBox="1"/>
          <p:nvPr/>
        </p:nvSpPr>
        <p:spPr>
          <a:xfrm>
            <a:off x="3864545" y="3353561"/>
            <a:ext cx="1308515" cy="369332"/>
          </a:xfrm>
          <a:prstGeom prst="rect">
            <a:avLst/>
          </a:prstGeom>
          <a:noFill/>
        </p:spPr>
        <p:txBody>
          <a:bodyPr wrap="square" rtlCol="0">
            <a:spAutoFit/>
          </a:bodyPr>
          <a:lstStyle/>
          <a:p>
            <a:pPr algn="ctr"/>
            <a:r>
              <a:rPr kumimoji="1" lang="en-US" altLang="ja-JP" dirty="0"/>
              <a:t>dim : </a:t>
            </a:r>
            <a:r>
              <a:rPr kumimoji="1" lang="en-US" altLang="ja-JP" b="1" dirty="0"/>
              <a:t>4864</a:t>
            </a:r>
            <a:endParaRPr kumimoji="1" lang="ja-JP" altLang="en-US" b="1" dirty="0"/>
          </a:p>
        </p:txBody>
      </p:sp>
      <p:sp>
        <p:nvSpPr>
          <p:cNvPr id="32" name="楕円 31">
            <a:extLst>
              <a:ext uri="{FF2B5EF4-FFF2-40B4-BE49-F238E27FC236}">
                <a16:creationId xmlns:a16="http://schemas.microsoft.com/office/drawing/2014/main" id="{EFC0D2AD-ABE6-46BD-A86F-A57A0AAB4E53}"/>
              </a:ext>
            </a:extLst>
          </p:cNvPr>
          <p:cNvSpPr/>
          <p:nvPr/>
        </p:nvSpPr>
        <p:spPr>
          <a:xfrm>
            <a:off x="4074418" y="1330502"/>
            <a:ext cx="874891" cy="799166"/>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33" name="矢印: 下 32">
            <a:extLst>
              <a:ext uri="{FF2B5EF4-FFF2-40B4-BE49-F238E27FC236}">
                <a16:creationId xmlns:a16="http://schemas.microsoft.com/office/drawing/2014/main" id="{24F9369B-B96A-442A-A6F0-162832005D86}"/>
              </a:ext>
            </a:extLst>
          </p:cNvPr>
          <p:cNvSpPr/>
          <p:nvPr/>
        </p:nvSpPr>
        <p:spPr>
          <a:xfrm rot="10800000">
            <a:off x="4291740" y="87054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テキスト ボックス 33">
            <a:extLst>
              <a:ext uri="{FF2B5EF4-FFF2-40B4-BE49-F238E27FC236}">
                <a16:creationId xmlns:a16="http://schemas.microsoft.com/office/drawing/2014/main" id="{397ECB28-BF77-43A9-A665-7C045D5144A5}"/>
              </a:ext>
            </a:extLst>
          </p:cNvPr>
          <p:cNvSpPr txBox="1"/>
          <p:nvPr/>
        </p:nvSpPr>
        <p:spPr>
          <a:xfrm>
            <a:off x="3499821" y="422200"/>
            <a:ext cx="2024080" cy="523220"/>
          </a:xfrm>
          <a:prstGeom prst="rect">
            <a:avLst/>
          </a:prstGeom>
          <a:noFill/>
        </p:spPr>
        <p:txBody>
          <a:bodyPr wrap="square" rtlCol="0">
            <a:spAutoFit/>
          </a:bodyPr>
          <a:lstStyle/>
          <a:p>
            <a:pPr algn="ctr"/>
            <a:r>
              <a:rPr kumimoji="1" lang="ja-JP" altLang="en-US" sz="2800" dirty="0"/>
              <a:t>出力</a:t>
            </a:r>
          </a:p>
        </p:txBody>
      </p:sp>
      <p:sp>
        <p:nvSpPr>
          <p:cNvPr id="27" name="タイトル 1">
            <a:extLst>
              <a:ext uri="{FF2B5EF4-FFF2-40B4-BE49-F238E27FC236}">
                <a16:creationId xmlns:a16="http://schemas.microsoft.com/office/drawing/2014/main" id="{4B55CF1C-D680-4942-9B36-3CC5900EC8A5}"/>
              </a:ext>
            </a:extLst>
          </p:cNvPr>
          <p:cNvSpPr txBox="1">
            <a:spLocks/>
          </p:cNvSpPr>
          <p:nvPr/>
        </p:nvSpPr>
        <p:spPr>
          <a:xfrm>
            <a:off x="856062" y="847725"/>
            <a:ext cx="7429499" cy="1004612"/>
          </a:xfrm>
          <a:prstGeom prst="rect">
            <a:avLst/>
          </a:prstGeom>
        </p:spPr>
        <p:txBody>
          <a:bodyPr vert="horz" lIns="91440" tIns="45720" rIns="91440" bIns="45720" rtlCol="0" anchor="ctr">
            <a:normAutofit fontScale="90000" lnSpcReduction="20000"/>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50" cap="none" dirty="0">
                <a:solidFill>
                  <a:schemeClr val="tx1"/>
                </a:solidFill>
              </a:rPr>
              <a:t>実験 </a:t>
            </a:r>
            <a:r>
              <a:rPr lang="en-US" altLang="ja-JP" sz="4050" cap="none" dirty="0">
                <a:solidFill>
                  <a:schemeClr val="tx1"/>
                </a:solidFill>
              </a:rPr>
              <a:t>3</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7072225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82</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45264334"/>
              </p:ext>
            </p:extLst>
          </p:nvPr>
        </p:nvGraphicFramePr>
        <p:xfrm>
          <a:off x="856061" y="1677274"/>
          <a:ext cx="6135289" cy="4007772"/>
        </p:xfrm>
        <a:graphic>
          <a:graphicData uri="http://schemas.openxmlformats.org/drawingml/2006/table">
            <a:tbl>
              <a:tblPr firstRow="1" bandRow="1">
                <a:tableStyleId>{BDBED569-4797-4DF1-A0F4-6AAB3CD982D8}</a:tableStyleId>
              </a:tblPr>
              <a:tblGrid>
                <a:gridCol w="4256881">
                  <a:extLst>
                    <a:ext uri="{9D8B030D-6E8A-4147-A177-3AD203B41FA5}">
                      <a16:colId xmlns:a16="http://schemas.microsoft.com/office/drawing/2014/main" val="498377033"/>
                    </a:ext>
                  </a:extLst>
                </a:gridCol>
                <a:gridCol w="1878408">
                  <a:extLst>
                    <a:ext uri="{9D8B030D-6E8A-4147-A177-3AD203B41FA5}">
                      <a16:colId xmlns:a16="http://schemas.microsoft.com/office/drawing/2014/main" val="3842990007"/>
                    </a:ext>
                  </a:extLst>
                </a:gridCol>
              </a:tblGrid>
              <a:tr h="871580">
                <a:tc gridSpan="2">
                  <a:txBody>
                    <a:bodyPr/>
                    <a:lstStyle/>
                    <a:p>
                      <a:pPr algn="ctr"/>
                      <a:r>
                        <a:rPr kumimoji="1" lang="en-US" altLang="ja-JP" sz="3600" dirty="0">
                          <a:solidFill>
                            <a:schemeClr val="tx1"/>
                          </a:solidFill>
                        </a:rPr>
                        <a:t>[</a:t>
                      </a:r>
                      <a:r>
                        <a:rPr kumimoji="1" lang="ja-JP" altLang="en-US" sz="3600" dirty="0">
                          <a:solidFill>
                            <a:schemeClr val="tx1"/>
                          </a:solidFill>
                        </a:rPr>
                        <a:t>実験 ２</a:t>
                      </a:r>
                      <a:r>
                        <a:rPr kumimoji="1" lang="en-US" altLang="ja-JP" sz="3600" dirty="0">
                          <a:solidFill>
                            <a:schemeClr val="tx1"/>
                          </a:solidFill>
                        </a:rPr>
                        <a:t>] Self-Attention</a:t>
                      </a:r>
                      <a:endParaRPr kumimoji="1" lang="ja-JP" altLang="en-US" sz="36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769041">
                <a:tc>
                  <a:txBody>
                    <a:bodyPr/>
                    <a:lstStyle/>
                    <a:p>
                      <a:pPr algn="ctr"/>
                      <a:r>
                        <a:rPr kumimoji="1" lang="en-US" altLang="ja-JP" sz="3200" b="1" dirty="0"/>
                        <a:t>Bi LSTM </a:t>
                      </a:r>
                      <a:r>
                        <a:rPr kumimoji="1" lang="ja-JP" altLang="en-US" sz="3200" b="1" dirty="0"/>
                        <a:t>入力次元</a:t>
                      </a:r>
                    </a:p>
                  </a:txBody>
                  <a:tcPr marL="68580" marR="68580" marT="34290" marB="34290" anchor="ctr"/>
                </a:tc>
                <a:tc>
                  <a:txBody>
                    <a:bodyPr/>
                    <a:lstStyle/>
                    <a:p>
                      <a:pPr algn="ctr"/>
                      <a:r>
                        <a:rPr kumimoji="1" lang="en-US" altLang="ja-JP" sz="3600" b="1" dirty="0"/>
                        <a:t>768</a:t>
                      </a:r>
                      <a:endParaRPr kumimoji="1" lang="ja-JP" altLang="en-US" sz="3600" b="1" dirty="0"/>
                    </a:p>
                  </a:txBody>
                  <a:tcPr marL="68580" marR="68580" marT="34290" marB="34290" anchor="ctr"/>
                </a:tc>
                <a:extLst>
                  <a:ext uri="{0D108BD9-81ED-4DB2-BD59-A6C34878D82A}">
                    <a16:rowId xmlns:a16="http://schemas.microsoft.com/office/drawing/2014/main" val="148425319"/>
                  </a:ext>
                </a:extLst>
              </a:tr>
              <a:tr h="769041">
                <a:tc>
                  <a:txBody>
                    <a:bodyPr/>
                    <a:lstStyle/>
                    <a:p>
                      <a:pPr algn="ctr"/>
                      <a:r>
                        <a:rPr kumimoji="1" lang="en-US" altLang="ja-JP" sz="3200" b="1" dirty="0"/>
                        <a:t>Bi LSTM </a:t>
                      </a:r>
                      <a:r>
                        <a:rPr kumimoji="1" lang="ja-JP" altLang="en-US" sz="3200" b="1" dirty="0"/>
                        <a:t>隠れ層次元</a:t>
                      </a:r>
                    </a:p>
                  </a:txBody>
                  <a:tcPr marL="68580" marR="68580" marT="34290" marB="34290" anchor="ctr"/>
                </a:tc>
                <a:tc>
                  <a:txBody>
                    <a:bodyPr/>
                    <a:lstStyle/>
                    <a:p>
                      <a:pPr algn="ctr"/>
                      <a:r>
                        <a:rPr kumimoji="1" lang="en-US" altLang="ja-JP" sz="3600" b="1" dirty="0"/>
                        <a:t>128</a:t>
                      </a:r>
                      <a:endParaRPr kumimoji="1" lang="ja-JP" altLang="en-US" sz="3600" b="1" dirty="0"/>
                    </a:p>
                  </a:txBody>
                  <a:tcPr marL="68580" marR="68580" marT="34290" marB="34290" anchor="ctr"/>
                </a:tc>
                <a:extLst>
                  <a:ext uri="{0D108BD9-81ED-4DB2-BD59-A6C34878D82A}">
                    <a16:rowId xmlns:a16="http://schemas.microsoft.com/office/drawing/2014/main" val="516846195"/>
                  </a:ext>
                </a:extLst>
              </a:tr>
              <a:tr h="769041">
                <a:tc>
                  <a:txBody>
                    <a:bodyPr/>
                    <a:lstStyle/>
                    <a:p>
                      <a:pPr algn="ctr"/>
                      <a:r>
                        <a:rPr kumimoji="1" lang="en-US" altLang="ja-JP" sz="2400" b="1" dirty="0"/>
                        <a:t>Self-Attention </a:t>
                      </a:r>
                      <a:r>
                        <a:rPr kumimoji="1" lang="ja-JP" altLang="en-US" sz="2400" b="1" dirty="0"/>
                        <a:t>入力次元</a:t>
                      </a:r>
                    </a:p>
                  </a:txBody>
                  <a:tcPr marL="68580" marR="68580" marT="34290" marB="34290" anchor="ctr"/>
                </a:tc>
                <a:tc>
                  <a:txBody>
                    <a:bodyPr/>
                    <a:lstStyle/>
                    <a:p>
                      <a:pPr algn="ctr"/>
                      <a:r>
                        <a:rPr kumimoji="1" lang="en-US" altLang="ja-JP" sz="3600" b="1" dirty="0"/>
                        <a:t>256</a:t>
                      </a:r>
                      <a:endParaRPr kumimoji="1" lang="ja-JP" altLang="en-US" sz="3600" b="1" dirty="0"/>
                    </a:p>
                  </a:txBody>
                  <a:tcPr marL="68580" marR="68580" marT="34290" marB="34290" anchor="ctr"/>
                </a:tc>
                <a:extLst>
                  <a:ext uri="{0D108BD9-81ED-4DB2-BD59-A6C34878D82A}">
                    <a16:rowId xmlns:a16="http://schemas.microsoft.com/office/drawing/2014/main" val="489668410"/>
                  </a:ext>
                </a:extLst>
              </a:tr>
              <a:tr h="829069">
                <a:tc>
                  <a:txBody>
                    <a:bodyPr/>
                    <a:lstStyle/>
                    <a:p>
                      <a:pPr algn="ctr"/>
                      <a:r>
                        <a:rPr kumimoji="1" lang="en-US" altLang="ja-JP" sz="2400" b="1" dirty="0"/>
                        <a:t>Self-Attention </a:t>
                      </a:r>
                      <a:r>
                        <a:rPr kumimoji="1" lang="ja-JP" altLang="en-US" sz="2400" b="1" dirty="0"/>
                        <a:t>ヘッド数</a:t>
                      </a:r>
                    </a:p>
                  </a:txBody>
                  <a:tcPr marL="68580" marR="68580" marT="34290" marB="34290" anchor="ctr"/>
                </a:tc>
                <a:tc>
                  <a:txBody>
                    <a:bodyPr/>
                    <a:lstStyle/>
                    <a:p>
                      <a:pPr algn="ctr"/>
                      <a:r>
                        <a:rPr kumimoji="1" lang="en-US" altLang="ja-JP" sz="3200" b="1" dirty="0"/>
                        <a:t>3</a:t>
                      </a:r>
                      <a:endParaRPr kumimoji="1" lang="ja-JP" altLang="en-US" sz="3200" b="1" dirty="0"/>
                    </a:p>
                  </a:txBody>
                  <a:tcPr marL="68580" marR="68580" marT="34290" marB="34290" anchor="ctr"/>
                </a:tc>
                <a:extLst>
                  <a:ext uri="{0D108BD9-81ED-4DB2-BD59-A6C34878D82A}">
                    <a16:rowId xmlns:a16="http://schemas.microsoft.com/office/drawing/2014/main" val="4002928110"/>
                  </a:ext>
                </a:extLst>
              </a:tr>
            </a:tbl>
          </a:graphicData>
        </a:graphic>
      </p:graphicFrame>
    </p:spTree>
    <p:extLst>
      <p:ext uri="{BB962C8B-B14F-4D97-AF65-F5344CB8AC3E}">
        <p14:creationId xmlns:p14="http://schemas.microsoft.com/office/powerpoint/2010/main" val="22125091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83</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185935458"/>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1"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1907965717"/>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chemeClr val="tx1"/>
                          </a:solidFill>
                        </a:rPr>
                        <a:t>0.521</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84</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798275392"/>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526365156"/>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0" dirty="0">
                          <a:solidFill>
                            <a:schemeClr val="tx1"/>
                          </a:solidFill>
                        </a:rPr>
                        <a:t>0.521</a:t>
                      </a:r>
                      <a:endParaRPr kumimoji="1" lang="ja-JP" altLang="en-US" sz="2400" b="0"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cxnSp>
        <p:nvCxnSpPr>
          <p:cNvPr id="8" name="直線矢印コネクタ 7">
            <a:extLst>
              <a:ext uri="{FF2B5EF4-FFF2-40B4-BE49-F238E27FC236}">
                <a16:creationId xmlns:a16="http://schemas.microsoft.com/office/drawing/2014/main" id="{71E5FF97-07D3-4660-8C7B-F1BB48058BBF}"/>
              </a:ext>
            </a:extLst>
          </p:cNvPr>
          <p:cNvCxnSpPr/>
          <p:nvPr/>
        </p:nvCxnSpPr>
        <p:spPr>
          <a:xfrm>
            <a:off x="7416800" y="2692400"/>
            <a:ext cx="0" cy="2286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D379ABF-9480-4372-A871-9C22C857D855}"/>
              </a:ext>
            </a:extLst>
          </p:cNvPr>
          <p:cNvSpPr txBox="1"/>
          <p:nvPr/>
        </p:nvSpPr>
        <p:spPr>
          <a:xfrm>
            <a:off x="7416800" y="3402079"/>
            <a:ext cx="1447800" cy="461665"/>
          </a:xfrm>
          <a:prstGeom prst="rect">
            <a:avLst/>
          </a:prstGeom>
          <a:noFill/>
        </p:spPr>
        <p:txBody>
          <a:bodyPr wrap="square" rtlCol="0">
            <a:spAutoFit/>
          </a:bodyPr>
          <a:lstStyle/>
          <a:p>
            <a:r>
              <a:rPr kumimoji="1" lang="ja-JP" altLang="en-US" sz="2400" dirty="0"/>
              <a:t>増加傾向</a:t>
            </a:r>
          </a:p>
        </p:txBody>
      </p:sp>
    </p:spTree>
    <p:extLst>
      <p:ext uri="{BB962C8B-B14F-4D97-AF65-F5344CB8AC3E}">
        <p14:creationId xmlns:p14="http://schemas.microsoft.com/office/powerpoint/2010/main" val="36514548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 </a:t>
            </a:r>
            <a:r>
              <a:rPr lang="en-US" altLang="ja-JP" sz="3200" dirty="0">
                <a:solidFill>
                  <a:schemeClr val="tx1"/>
                </a:solidFill>
              </a:rPr>
              <a:t>(GPU : USAGI)</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10 sec</a:t>
            </a:r>
            <a:r>
              <a:rPr lang="ja-JP" altLang="en-US" sz="3200" cap="none" dirty="0"/>
              <a:t> </a:t>
            </a:r>
            <a:r>
              <a:rPr lang="en-US" altLang="ja-JP" sz="3200" cap="none" dirty="0"/>
              <a:t>/ (1epoch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25 sec</a:t>
            </a:r>
            <a:r>
              <a:rPr lang="ja-JP" altLang="en-US" sz="3200" cap="none" dirty="0"/>
              <a:t> </a:t>
            </a:r>
            <a:r>
              <a:rPr lang="en-US" altLang="ja-JP" sz="3200" cap="none" dirty="0"/>
              <a:t>/ (1 epoch</a:t>
            </a:r>
            <a:r>
              <a:rPr lang="ja-JP" altLang="en-US" sz="3200" cap="none" dirty="0"/>
              <a:t> ・</a:t>
            </a:r>
            <a:r>
              <a:rPr lang="en-US" altLang="ja-JP" sz="3200" cap="none" dirty="0"/>
              <a:t>1 </a:t>
            </a:r>
            <a:r>
              <a:rPr lang="ja-JP" altLang="en-US" sz="3200" cap="none" dirty="0"/>
              <a:t>タッチ</a:t>
            </a:r>
            <a:r>
              <a:rPr lang="en-US" altLang="ja-JP" sz="3200" cap="none" dirty="0"/>
              <a:t>) n=4</a:t>
            </a:r>
          </a:p>
          <a:p>
            <a:pPr marL="342892" indent="-342892">
              <a:buFont typeface="+mj-lt"/>
              <a:buAutoNum type="arabicPeriod"/>
            </a:pPr>
            <a:r>
              <a:rPr lang="en-US" altLang="ja-JP" sz="3200" cap="none" dirty="0"/>
              <a:t> 15 sec / (1 epoch</a:t>
            </a:r>
            <a:r>
              <a:rPr lang="ja-JP" altLang="en-US" sz="3200" cap="none" dirty="0"/>
              <a:t> ・</a:t>
            </a:r>
            <a:r>
              <a:rPr lang="en-US" altLang="ja-JP" sz="3200" cap="none" dirty="0"/>
              <a:t>1 </a:t>
            </a:r>
            <a:r>
              <a:rPr lang="ja-JP" altLang="en-US" sz="3200" cap="none" dirty="0"/>
              <a:t>タッチ</a:t>
            </a:r>
            <a:r>
              <a:rPr lang="en-US" altLang="ja-JP" sz="3200" cap="none" dirty="0"/>
              <a:t>) </a:t>
            </a:r>
          </a:p>
          <a:p>
            <a:pPr marL="0" indent="0">
              <a:buNone/>
            </a:pPr>
            <a:endParaRPr lang="ja-JP" altLang="en-US" sz="3200" cap="none" dirty="0"/>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85</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86</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6" name="グループ化 5">
            <a:extLst>
              <a:ext uri="{FF2B5EF4-FFF2-40B4-BE49-F238E27FC236}">
                <a16:creationId xmlns:a16="http://schemas.microsoft.com/office/drawing/2014/main" id="{9E9D8F88-AD95-4415-897E-8C7524D8A27A}"/>
              </a:ext>
            </a:extLst>
          </p:cNvPr>
          <p:cNvGrpSpPr/>
          <p:nvPr/>
        </p:nvGrpSpPr>
        <p:grpSpPr>
          <a:xfrm>
            <a:off x="4570810" y="950583"/>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5" name="矢印: 右 44">
            <a:extLst>
              <a:ext uri="{FF2B5EF4-FFF2-40B4-BE49-F238E27FC236}">
                <a16:creationId xmlns:a16="http://schemas.microsoft.com/office/drawing/2014/main" id="{1E54EC6A-598A-490F-A52C-EB6C5F261EBD}"/>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87</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44" name="グループ化 43">
            <a:extLst>
              <a:ext uri="{FF2B5EF4-FFF2-40B4-BE49-F238E27FC236}">
                <a16:creationId xmlns:a16="http://schemas.microsoft.com/office/drawing/2014/main" id="{BCC53C66-9780-428E-8FA9-AE0B4E3316FD}"/>
              </a:ext>
            </a:extLst>
          </p:cNvPr>
          <p:cNvGrpSpPr/>
          <p:nvPr/>
        </p:nvGrpSpPr>
        <p:grpSpPr>
          <a:xfrm>
            <a:off x="4570810" y="950583"/>
            <a:ext cx="3931211" cy="5227677"/>
            <a:chOff x="5286230" y="788859"/>
            <a:chExt cx="3931211" cy="5227677"/>
          </a:xfrm>
        </p:grpSpPr>
        <p:grpSp>
          <p:nvGrpSpPr>
            <p:cNvPr id="6" name="グループ化 5">
              <a:extLst>
                <a:ext uri="{FF2B5EF4-FFF2-40B4-BE49-F238E27FC236}">
                  <a16:creationId xmlns:a16="http://schemas.microsoft.com/office/drawing/2014/main" id="{9E9D8F88-AD95-4415-897E-8C7524D8A27A}"/>
                </a:ext>
              </a:extLst>
            </p:cNvPr>
            <p:cNvGrpSpPr/>
            <p:nvPr/>
          </p:nvGrpSpPr>
          <p:grpSpPr>
            <a:xfrm>
              <a:off x="5286230" y="788859"/>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1" name="正方形/長方形 40">
              <a:extLst>
                <a:ext uri="{FF2B5EF4-FFF2-40B4-BE49-F238E27FC236}">
                  <a16:creationId xmlns:a16="http://schemas.microsoft.com/office/drawing/2014/main" id="{4D995EA1-48AF-4B3A-BE39-F88C043FEDE2}"/>
                </a:ext>
              </a:extLst>
            </p:cNvPr>
            <p:cNvSpPr/>
            <p:nvPr/>
          </p:nvSpPr>
          <p:spPr>
            <a:xfrm>
              <a:off x="6281251"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Vec0</a:t>
              </a:r>
              <a:endParaRPr kumimoji="1" lang="ja-JP" altLang="en-US" sz="1100" b="1" dirty="0"/>
            </a:p>
          </p:txBody>
        </p:sp>
        <p:sp>
          <p:nvSpPr>
            <p:cNvPr id="42" name="正方形/長方形 41">
              <a:extLst>
                <a:ext uri="{FF2B5EF4-FFF2-40B4-BE49-F238E27FC236}">
                  <a16:creationId xmlns:a16="http://schemas.microsoft.com/office/drawing/2014/main" id="{93B089E4-4342-4A8C-BFAE-046758FC7884}"/>
                </a:ext>
              </a:extLst>
            </p:cNvPr>
            <p:cNvSpPr/>
            <p:nvPr/>
          </p:nvSpPr>
          <p:spPr>
            <a:xfrm>
              <a:off x="7475035"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Vec1</a:t>
              </a:r>
              <a:endParaRPr kumimoji="1" lang="ja-JP" altLang="en-US" sz="1100" b="1" dirty="0"/>
            </a:p>
          </p:txBody>
        </p:sp>
        <p:sp>
          <p:nvSpPr>
            <p:cNvPr id="43" name="正方形/長方形 42">
              <a:extLst>
                <a:ext uri="{FF2B5EF4-FFF2-40B4-BE49-F238E27FC236}">
                  <a16:creationId xmlns:a16="http://schemas.microsoft.com/office/drawing/2014/main" id="{1D8E67D6-3A96-44CB-91B7-DB96D2906E5A}"/>
                </a:ext>
              </a:extLst>
            </p:cNvPr>
            <p:cNvSpPr/>
            <p:nvPr/>
          </p:nvSpPr>
          <p:spPr>
            <a:xfrm>
              <a:off x="8675453"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Vec2</a:t>
              </a:r>
              <a:endParaRPr kumimoji="1" lang="ja-JP" altLang="en-US" sz="1100" b="1" dirty="0"/>
            </a:p>
          </p:txBody>
        </p:sp>
      </p:grpSp>
      <p:sp>
        <p:nvSpPr>
          <p:cNvPr id="45" name="矢印: 右 44">
            <a:extLst>
              <a:ext uri="{FF2B5EF4-FFF2-40B4-BE49-F238E27FC236}">
                <a16:creationId xmlns:a16="http://schemas.microsoft.com/office/drawing/2014/main" id="{A0742B5A-D36E-4EFB-805A-B39920C2EFF8}"/>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2378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en-US" altLang="ja-JP" cap="none" dirty="0">
                <a:solidFill>
                  <a:schemeClr val="tx1"/>
                </a:solidFill>
              </a:rPr>
              <a:t>4 </a:t>
            </a:r>
            <a:r>
              <a:rPr lang="ja-JP" altLang="en-US" cap="none" dirty="0">
                <a:solidFill>
                  <a:schemeClr val="tx1"/>
                </a:solidFill>
              </a:rPr>
              <a:t>コマ漫画ストーリーデータセットの拡張</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88</a:t>
            </a:fld>
            <a:endParaRPr kumimoji="1" lang="ja-JP" altLang="en-US"/>
          </a:p>
        </p:txBody>
      </p:sp>
      <p:pic>
        <p:nvPicPr>
          <p:cNvPr id="46" name="図 45" descr="スクリーンショット が含まれている画像&#10;&#10;自動的に生成された説明">
            <a:extLst>
              <a:ext uri="{FF2B5EF4-FFF2-40B4-BE49-F238E27FC236}">
                <a16:creationId xmlns:a16="http://schemas.microsoft.com/office/drawing/2014/main" id="{592DFE0D-38AC-4639-8C4C-0BC7937E7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240609"/>
            <a:ext cx="4730700" cy="4337188"/>
          </a:xfrm>
          <a:prstGeom prst="rect">
            <a:avLst/>
          </a:prstGeom>
        </p:spPr>
      </p:pic>
      <p:sp>
        <p:nvSpPr>
          <p:cNvPr id="47" name="テキスト ボックス 46">
            <a:extLst>
              <a:ext uri="{FF2B5EF4-FFF2-40B4-BE49-F238E27FC236}">
                <a16:creationId xmlns:a16="http://schemas.microsoft.com/office/drawing/2014/main" id="{CA41B97D-D976-4E87-9AE4-AC320E86156E}"/>
              </a:ext>
            </a:extLst>
          </p:cNvPr>
          <p:cNvSpPr txBox="1"/>
          <p:nvPr/>
        </p:nvSpPr>
        <p:spPr>
          <a:xfrm>
            <a:off x="5816981" y="2186981"/>
            <a:ext cx="2654714" cy="2862322"/>
          </a:xfrm>
          <a:prstGeom prst="rect">
            <a:avLst/>
          </a:prstGeom>
          <a:noFill/>
        </p:spPr>
        <p:txBody>
          <a:bodyPr wrap="square" rtlCol="0">
            <a:spAutoFit/>
          </a:bodyPr>
          <a:lstStyle/>
          <a:p>
            <a:r>
              <a:rPr kumimoji="1" lang="ja-JP" altLang="en-US" dirty="0"/>
              <a:t>・エディターに固有の 　　</a:t>
            </a:r>
            <a:r>
              <a:rPr kumimoji="1" lang="en-US" altLang="ja-JP" dirty="0"/>
              <a:t>ID </a:t>
            </a:r>
            <a:r>
              <a:rPr kumimoji="1" lang="ja-JP" altLang="en-US" dirty="0"/>
              <a:t>付与</a:t>
            </a:r>
            <a:endParaRPr kumimoji="1" lang="en-US" altLang="ja-JP" dirty="0"/>
          </a:p>
          <a:p>
            <a:endParaRPr kumimoji="1" lang="en-US" altLang="ja-JP" dirty="0"/>
          </a:p>
          <a:p>
            <a:r>
              <a:rPr kumimoji="1" lang="ja-JP" altLang="en-US" dirty="0"/>
              <a:t>・エディターには登場人物に名前を付けてもらう</a:t>
            </a:r>
            <a:endParaRPr kumimoji="1" lang="en-US" altLang="ja-JP" dirty="0"/>
          </a:p>
          <a:p>
            <a:endParaRPr kumimoji="1" lang="en-US" altLang="ja-JP" dirty="0"/>
          </a:p>
          <a:p>
            <a:r>
              <a:rPr kumimoji="1" lang="ja-JP" altLang="en-US" dirty="0"/>
              <a:t>・セリフと感情ラベルをセットで考えてもらう</a:t>
            </a:r>
          </a:p>
        </p:txBody>
      </p:sp>
      <p:sp>
        <p:nvSpPr>
          <p:cNvPr id="48" name="テキスト ボックス 47">
            <a:extLst>
              <a:ext uri="{FF2B5EF4-FFF2-40B4-BE49-F238E27FC236}">
                <a16:creationId xmlns:a16="http://schemas.microsoft.com/office/drawing/2014/main" id="{A01ADC16-187B-4D91-AA3C-81FB41B59C7B}"/>
              </a:ext>
            </a:extLst>
          </p:cNvPr>
          <p:cNvSpPr txBox="1"/>
          <p:nvPr/>
        </p:nvSpPr>
        <p:spPr>
          <a:xfrm>
            <a:off x="856061" y="1817649"/>
            <a:ext cx="2913051" cy="369332"/>
          </a:xfrm>
          <a:prstGeom prst="rect">
            <a:avLst/>
          </a:prstGeom>
          <a:noFill/>
        </p:spPr>
        <p:txBody>
          <a:bodyPr wrap="square" rtlCol="0">
            <a:spAutoFit/>
          </a:bodyPr>
          <a:lstStyle/>
          <a:p>
            <a:r>
              <a:rPr kumimoji="1" lang="ja-JP" altLang="en-US" dirty="0"/>
              <a:t>自作ツールの提案</a:t>
            </a:r>
          </a:p>
        </p:txBody>
      </p:sp>
    </p:spTree>
    <p:extLst>
      <p:ext uri="{BB962C8B-B14F-4D97-AF65-F5344CB8AC3E}">
        <p14:creationId xmlns:p14="http://schemas.microsoft.com/office/powerpoint/2010/main" val="7821344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89</a:t>
            </a:fld>
            <a:endParaRPr kumimoji="1" lang="ja-JP" altLang="en-US"/>
          </a:p>
        </p:txBody>
      </p:sp>
      <p:sp>
        <p:nvSpPr>
          <p:cNvPr id="3" name="テキスト ボックス 2">
            <a:extLst>
              <a:ext uri="{FF2B5EF4-FFF2-40B4-BE49-F238E27FC236}">
                <a16:creationId xmlns:a16="http://schemas.microsoft.com/office/drawing/2014/main" id="{BC214AD8-E34F-4BC2-91FB-42FDFD2FA7F1}"/>
              </a:ext>
            </a:extLst>
          </p:cNvPr>
          <p:cNvSpPr txBox="1"/>
          <p:nvPr/>
        </p:nvSpPr>
        <p:spPr>
          <a:xfrm>
            <a:off x="935421" y="2301766"/>
            <a:ext cx="6863255" cy="3139321"/>
          </a:xfrm>
          <a:prstGeom prst="rect">
            <a:avLst/>
          </a:prstGeom>
          <a:noFill/>
        </p:spPr>
        <p:txBody>
          <a:bodyPr wrap="square" rtlCol="0">
            <a:spAutoFit/>
          </a:bodyPr>
          <a:lstStyle/>
          <a:p>
            <a:r>
              <a:rPr kumimoji="1" lang="en-US" altLang="ja-JP" sz="6600" dirty="0">
                <a:latin typeface="Arial" panose="020B0604020202020204" pitchFamily="34" charset="0"/>
                <a:cs typeface="Arial" panose="020B0604020202020204" pitchFamily="34" charset="0"/>
              </a:rPr>
              <a:t>'A', 'DVD',</a:t>
            </a:r>
          </a:p>
          <a:p>
            <a:r>
              <a:rPr kumimoji="1" lang="en-US" altLang="ja-JP" sz="6600" dirty="0">
                <a:latin typeface="Arial" panose="020B0604020202020204" pitchFamily="34" charset="0"/>
                <a:cs typeface="Arial" panose="020B0604020202020204" pitchFamily="34" charset="0"/>
              </a:rPr>
              <a:t>'B', 'GPU',</a:t>
            </a:r>
          </a:p>
          <a:p>
            <a:r>
              <a:rPr kumimoji="1" lang="en-US" altLang="ja-JP" sz="6600" dirty="0">
                <a:latin typeface="Arial" panose="020B0604020202020204" pitchFamily="34" charset="0"/>
                <a:cs typeface="Arial" panose="020B0604020202020204" pitchFamily="34" charset="0"/>
              </a:rPr>
              <a:t>',', '.'</a:t>
            </a:r>
            <a:endParaRPr kumimoji="1" lang="ja-JP" altLang="en-US" sz="6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8537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54226"/>
            <a:ext cx="7429499" cy="2064549"/>
          </a:xfrm>
        </p:spPr>
        <p:txBody>
          <a:bodyPr>
            <a:normAutofit/>
          </a:bodyPr>
          <a:lstStyle/>
          <a:p>
            <a:pPr marL="0" indent="0">
              <a:buNone/>
            </a:pPr>
            <a:r>
              <a:rPr lang="en-US" altLang="ja-JP" sz="2800" dirty="0"/>
              <a:t>[</a:t>
            </a:r>
            <a:r>
              <a:rPr lang="ja-JP" altLang="en-US" sz="2800" dirty="0"/>
              <a:t>アプローチ</a:t>
            </a:r>
            <a:r>
              <a:rPr lang="en-US" altLang="ja-JP" sz="2800" dirty="0"/>
              <a:t>]</a:t>
            </a:r>
          </a:p>
          <a:p>
            <a:pPr marL="514350" indent="-514350">
              <a:buAutoNum type="arabicPeriod"/>
            </a:pPr>
            <a:r>
              <a:rPr lang="ja-JP" altLang="en-US" sz="2800" dirty="0">
                <a:solidFill>
                  <a:schemeClr val="accent3">
                    <a:lumMod val="60000"/>
                    <a:lumOff val="40000"/>
                  </a:schemeClr>
                </a:solidFill>
              </a:rPr>
              <a:t>自然言語</a:t>
            </a:r>
            <a:r>
              <a:rPr lang="ja-JP" altLang="en-US" sz="2800" dirty="0"/>
              <a:t>処理のみを用いた推定</a:t>
            </a:r>
            <a:endParaRPr lang="en-US" altLang="ja-JP" sz="2800" dirty="0"/>
          </a:p>
          <a:p>
            <a:pPr marL="514350" indent="-514350">
              <a:buAutoNum type="arabicPeriod"/>
            </a:pPr>
            <a:r>
              <a:rPr lang="ja-JP" altLang="en-US" sz="2800" dirty="0">
                <a:solidFill>
                  <a:schemeClr val="accent6">
                    <a:lumMod val="60000"/>
                    <a:lumOff val="40000"/>
                  </a:schemeClr>
                </a:solidFill>
              </a:rPr>
              <a:t>画像</a:t>
            </a:r>
            <a:r>
              <a:rPr lang="ja-JP" altLang="en-US" sz="2800" dirty="0"/>
              <a:t>情報を加えたマルチモーダルな推定</a:t>
            </a:r>
            <a:endParaRPr lang="en-US" altLang="ja-JP" sz="2800" dirty="0"/>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grpSp>
        <p:nvGrpSpPr>
          <p:cNvPr id="14" name="グループ化 13">
            <a:extLst>
              <a:ext uri="{FF2B5EF4-FFF2-40B4-BE49-F238E27FC236}">
                <a16:creationId xmlns:a16="http://schemas.microsoft.com/office/drawing/2014/main" id="{BA0B3039-CD78-40A4-A248-361FD453A422}"/>
              </a:ext>
            </a:extLst>
          </p:cNvPr>
          <p:cNvGrpSpPr/>
          <p:nvPr/>
        </p:nvGrpSpPr>
        <p:grpSpPr>
          <a:xfrm>
            <a:off x="2713435" y="4803773"/>
            <a:ext cx="3714749" cy="1557049"/>
            <a:chOff x="856061" y="4939646"/>
            <a:chExt cx="3714749" cy="1557049"/>
          </a:xfrm>
        </p:grpSpPr>
        <p:grpSp>
          <p:nvGrpSpPr>
            <p:cNvPr id="4" name="グループ化 3">
              <a:extLst>
                <a:ext uri="{FF2B5EF4-FFF2-40B4-BE49-F238E27FC236}">
                  <a16:creationId xmlns:a16="http://schemas.microsoft.com/office/drawing/2014/main" id="{B4CB62E2-4D0B-4E27-823E-2B88A8927B2F}"/>
                </a:ext>
              </a:extLst>
            </p:cNvPr>
            <p:cNvGrpSpPr/>
            <p:nvPr/>
          </p:nvGrpSpPr>
          <p:grpSpPr>
            <a:xfrm>
              <a:off x="856061" y="5200652"/>
              <a:ext cx="1874123" cy="1296043"/>
              <a:chOff x="856061" y="5200652"/>
              <a:chExt cx="1874123" cy="1296043"/>
            </a:xfrm>
          </p:grpSpPr>
          <p:grpSp>
            <p:nvGrpSpPr>
              <p:cNvPr id="6" name="グループ化 5">
                <a:extLst>
                  <a:ext uri="{FF2B5EF4-FFF2-40B4-BE49-F238E27FC236}">
                    <a16:creationId xmlns:a16="http://schemas.microsoft.com/office/drawing/2014/main" id="{4D2433E5-BBF0-484A-BA17-235046078425}"/>
                  </a:ext>
                </a:extLst>
              </p:cNvPr>
              <p:cNvGrpSpPr/>
              <p:nvPr/>
            </p:nvGrpSpPr>
            <p:grpSpPr>
              <a:xfrm>
                <a:off x="856061" y="5200652"/>
                <a:ext cx="1874123" cy="1296043"/>
                <a:chOff x="1960073" y="1758243"/>
                <a:chExt cx="1874123" cy="1296043"/>
              </a:xfrm>
            </p:grpSpPr>
            <p:sp>
              <p:nvSpPr>
                <p:cNvPr id="7" name="正方形/長方形 6">
                  <a:extLst>
                    <a:ext uri="{FF2B5EF4-FFF2-40B4-BE49-F238E27FC236}">
                      <a16:creationId xmlns:a16="http://schemas.microsoft.com/office/drawing/2014/main" id="{64A325DA-D33A-4E79-AB3B-60B23CFCB9BB}"/>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スポーツゲーム が含まれている画像&#10;&#10;自動的に生成された説明">
                  <a:extLst>
                    <a:ext uri="{FF2B5EF4-FFF2-40B4-BE49-F238E27FC236}">
                      <a16:creationId xmlns:a16="http://schemas.microsoft.com/office/drawing/2014/main" id="{51BEBB19-1957-499A-9B1C-107E4BE90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9" name="正方形/長方形 8">
                <a:extLst>
                  <a:ext uri="{FF2B5EF4-FFF2-40B4-BE49-F238E27FC236}">
                    <a16:creationId xmlns:a16="http://schemas.microsoft.com/office/drawing/2014/main" id="{9BFBBEDF-40FB-4277-BA5B-5E43A3A6AD20}"/>
                  </a:ext>
                </a:extLst>
              </p:cNvPr>
              <p:cNvSpPr/>
              <p:nvPr/>
            </p:nvSpPr>
            <p:spPr>
              <a:xfrm>
                <a:off x="2489373" y="5269554"/>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思考の吹き出し: 雲形 12">
              <a:extLst>
                <a:ext uri="{FF2B5EF4-FFF2-40B4-BE49-F238E27FC236}">
                  <a16:creationId xmlns:a16="http://schemas.microsoft.com/office/drawing/2014/main" id="{DD2545C5-412B-4E80-8FD3-A4E087C44442}"/>
                </a:ext>
              </a:extLst>
            </p:cNvPr>
            <p:cNvSpPr/>
            <p:nvPr/>
          </p:nvSpPr>
          <p:spPr>
            <a:xfrm>
              <a:off x="2910153" y="4939646"/>
              <a:ext cx="1660657" cy="908706"/>
            </a:xfrm>
            <a:prstGeom prst="cloudCallout">
              <a:avLst>
                <a:gd name="adj1" fmla="val -63659"/>
                <a:gd name="adj2" fmla="val 30199"/>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どんな</a:t>
              </a:r>
              <a:endParaRPr kumimoji="1" lang="en-US" altLang="ja-JP" sz="2000" dirty="0"/>
            </a:p>
            <a:p>
              <a:pPr algn="ctr"/>
              <a:r>
                <a:rPr kumimoji="1" lang="ja-JP" altLang="en-US" sz="2000" dirty="0"/>
                <a:t>感情？</a:t>
              </a:r>
            </a:p>
          </p:txBody>
        </p:sp>
      </p:grpSp>
      <p:sp>
        <p:nvSpPr>
          <p:cNvPr id="12" name="正方形/長方形 11">
            <a:extLst>
              <a:ext uri="{FF2B5EF4-FFF2-40B4-BE49-F238E27FC236}">
                <a16:creationId xmlns:a16="http://schemas.microsoft.com/office/drawing/2014/main" id="{37779C07-5491-4C6E-B5FC-F80275A9DAF2}"/>
              </a:ext>
            </a:extLst>
          </p:cNvPr>
          <p:cNvSpPr/>
          <p:nvPr/>
        </p:nvSpPr>
        <p:spPr>
          <a:xfrm>
            <a:off x="2713435" y="5065478"/>
            <a:ext cx="1881346" cy="129470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811608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90</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91</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92</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93</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・マルチモーダル化による恩恵</a:t>
            </a:r>
            <a:endParaRPr lang="en-US" altLang="ja-JP" sz="2400" dirty="0">
              <a:solidFill>
                <a:srgbClr val="F4B54B"/>
              </a:solidFill>
            </a:endParaRPr>
          </a:p>
        </p:txBody>
      </p:sp>
      <p:sp>
        <p:nvSpPr>
          <p:cNvPr id="6" name="テキスト ボックス 5">
            <a:extLst>
              <a:ext uri="{FF2B5EF4-FFF2-40B4-BE49-F238E27FC236}">
                <a16:creationId xmlns:a16="http://schemas.microsoft.com/office/drawing/2014/main" id="{FBC1A6D1-D556-4477-AEB3-E3BDE0B5E914}"/>
              </a:ext>
            </a:extLst>
          </p:cNvPr>
          <p:cNvSpPr txBox="1"/>
          <p:nvPr/>
        </p:nvSpPr>
        <p:spPr>
          <a:xfrm>
            <a:off x="1123122" y="2415209"/>
            <a:ext cx="3448878" cy="369332"/>
          </a:xfrm>
          <a:prstGeom prst="rect">
            <a:avLst/>
          </a:prstGeom>
          <a:noFill/>
        </p:spPr>
        <p:txBody>
          <a:bodyPr wrap="square" rtlCol="0">
            <a:spAutoFit/>
          </a:bodyPr>
          <a:lstStyle/>
          <a:p>
            <a:r>
              <a:rPr kumimoji="1" lang="ja-JP" altLang="en-US" dirty="0"/>
              <a:t>非マルチモーダル </a:t>
            </a:r>
            <a:r>
              <a:rPr kumimoji="1" lang="en-US" altLang="ja-JP" dirty="0"/>
              <a:t>(</a:t>
            </a:r>
            <a:r>
              <a:rPr kumimoji="1" lang="ja-JP" altLang="en-US" dirty="0"/>
              <a:t>セリフのみ</a:t>
            </a:r>
            <a:r>
              <a:rPr kumimoji="1" lang="en-US" altLang="ja-JP" dirty="0"/>
              <a:t>)</a:t>
            </a:r>
            <a:endParaRPr kumimoji="1" lang="ja-JP" altLang="en-US" dirty="0"/>
          </a:p>
        </p:txBody>
      </p:sp>
      <p:grpSp>
        <p:nvGrpSpPr>
          <p:cNvPr id="13" name="グループ化 12">
            <a:extLst>
              <a:ext uri="{FF2B5EF4-FFF2-40B4-BE49-F238E27FC236}">
                <a16:creationId xmlns:a16="http://schemas.microsoft.com/office/drawing/2014/main" id="{2CA05EE7-440C-4D07-B745-5804FFD04169}"/>
              </a:ext>
            </a:extLst>
          </p:cNvPr>
          <p:cNvGrpSpPr/>
          <p:nvPr/>
        </p:nvGrpSpPr>
        <p:grpSpPr>
          <a:xfrm>
            <a:off x="1550183" y="2782669"/>
            <a:ext cx="1809244" cy="1739635"/>
            <a:chOff x="1550183" y="2782669"/>
            <a:chExt cx="1809244" cy="1739635"/>
          </a:xfrm>
        </p:grpSpPr>
        <p:sp>
          <p:nvSpPr>
            <p:cNvPr id="7" name="正方形/長方形 6">
              <a:extLst>
                <a:ext uri="{FF2B5EF4-FFF2-40B4-BE49-F238E27FC236}">
                  <a16:creationId xmlns:a16="http://schemas.microsoft.com/office/drawing/2014/main" id="{E172CBFE-6DEA-4370-917F-DCE4497C6F52}"/>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0" name="フリーフォーム: 図形 9">
              <a:extLst>
                <a:ext uri="{FF2B5EF4-FFF2-40B4-BE49-F238E27FC236}">
                  <a16:creationId xmlns:a16="http://schemas.microsoft.com/office/drawing/2014/main" id="{7EBD0104-34A8-4E57-8B25-AF135774D6E7}"/>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CFAE9E2-6E98-46EC-BD30-F9CECC95DDB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nvGrpSpPr>
          <p:cNvPr id="14" name="グループ化 13">
            <a:extLst>
              <a:ext uri="{FF2B5EF4-FFF2-40B4-BE49-F238E27FC236}">
                <a16:creationId xmlns:a16="http://schemas.microsoft.com/office/drawing/2014/main" id="{A39C2283-8E6F-4B7D-95A0-F41ADA2873AE}"/>
              </a:ext>
            </a:extLst>
          </p:cNvPr>
          <p:cNvGrpSpPr/>
          <p:nvPr/>
        </p:nvGrpSpPr>
        <p:grpSpPr>
          <a:xfrm>
            <a:off x="4826344" y="2782669"/>
            <a:ext cx="1809244" cy="1739635"/>
            <a:chOff x="1550183" y="2782669"/>
            <a:chExt cx="1809244" cy="1739635"/>
          </a:xfrm>
        </p:grpSpPr>
        <p:sp>
          <p:nvSpPr>
            <p:cNvPr id="15" name="正方形/長方形 14">
              <a:extLst>
                <a:ext uri="{FF2B5EF4-FFF2-40B4-BE49-F238E27FC236}">
                  <a16:creationId xmlns:a16="http://schemas.microsoft.com/office/drawing/2014/main" id="{C68063CA-9163-41AF-B5F7-B8E524E233A9}"/>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6" name="フリーフォーム: 図形 15">
              <a:extLst>
                <a:ext uri="{FF2B5EF4-FFF2-40B4-BE49-F238E27FC236}">
                  <a16:creationId xmlns:a16="http://schemas.microsoft.com/office/drawing/2014/main" id="{084B1E81-BAE7-4B12-85CC-25287FACB2E9}"/>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776D5CE-D47E-427E-A925-46D1F0EBEE1D}"/>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sp>
        <p:nvSpPr>
          <p:cNvPr id="18" name="テキスト ボックス 17">
            <a:extLst>
              <a:ext uri="{FF2B5EF4-FFF2-40B4-BE49-F238E27FC236}">
                <a16:creationId xmlns:a16="http://schemas.microsoft.com/office/drawing/2014/main" id="{E7BFD9D7-F228-4E3C-9C0A-8B3784036DD3}"/>
              </a:ext>
            </a:extLst>
          </p:cNvPr>
          <p:cNvSpPr txBox="1"/>
          <p:nvPr/>
        </p:nvSpPr>
        <p:spPr>
          <a:xfrm>
            <a:off x="1121932" y="4742617"/>
            <a:ext cx="3448878" cy="369332"/>
          </a:xfrm>
          <a:prstGeom prst="rect">
            <a:avLst/>
          </a:prstGeom>
          <a:noFill/>
        </p:spPr>
        <p:txBody>
          <a:bodyPr wrap="square" rtlCol="0">
            <a:spAutoFit/>
          </a:bodyPr>
          <a:lstStyle/>
          <a:p>
            <a:r>
              <a:rPr kumimoji="1" lang="ja-JP" altLang="en-US" dirty="0"/>
              <a:t>マルチモーダル </a:t>
            </a:r>
            <a:r>
              <a:rPr kumimoji="1" lang="en-US" altLang="ja-JP" dirty="0"/>
              <a:t>(</a:t>
            </a:r>
            <a:r>
              <a:rPr kumimoji="1" lang="ja-JP" altLang="en-US" dirty="0"/>
              <a:t>セリフ </a:t>
            </a:r>
            <a:r>
              <a:rPr kumimoji="1" lang="en-US" altLang="ja-JP" dirty="0"/>
              <a:t>+ </a:t>
            </a:r>
            <a:r>
              <a:rPr kumimoji="1" lang="ja-JP" altLang="en-US" dirty="0"/>
              <a:t>コマ</a:t>
            </a:r>
            <a:r>
              <a:rPr kumimoji="1" lang="en-US" altLang="ja-JP" dirty="0"/>
              <a:t>)</a:t>
            </a:r>
            <a:endParaRPr kumimoji="1" lang="ja-JP" altLang="en-US" dirty="0"/>
          </a:p>
        </p:txBody>
      </p:sp>
      <p:grpSp>
        <p:nvGrpSpPr>
          <p:cNvPr id="23" name="グループ化 22">
            <a:extLst>
              <a:ext uri="{FF2B5EF4-FFF2-40B4-BE49-F238E27FC236}">
                <a16:creationId xmlns:a16="http://schemas.microsoft.com/office/drawing/2014/main" id="{522E2D4B-920B-465E-A857-555515745887}"/>
              </a:ext>
            </a:extLst>
          </p:cNvPr>
          <p:cNvGrpSpPr/>
          <p:nvPr/>
        </p:nvGrpSpPr>
        <p:grpSpPr>
          <a:xfrm>
            <a:off x="1550182" y="5029852"/>
            <a:ext cx="2176991" cy="1739635"/>
            <a:chOff x="1550182" y="5029852"/>
            <a:chExt cx="2176991" cy="1739635"/>
          </a:xfrm>
        </p:grpSpPr>
        <p:sp>
          <p:nvSpPr>
            <p:cNvPr id="11" name="正方形/長方形 10">
              <a:extLst>
                <a:ext uri="{FF2B5EF4-FFF2-40B4-BE49-F238E27FC236}">
                  <a16:creationId xmlns:a16="http://schemas.microsoft.com/office/drawing/2014/main" id="{D9B2C75F-BC8E-4EA1-B503-013BFDB93889}"/>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19" name="グループ化 18">
              <a:extLst>
                <a:ext uri="{FF2B5EF4-FFF2-40B4-BE49-F238E27FC236}">
                  <a16:creationId xmlns:a16="http://schemas.microsoft.com/office/drawing/2014/main" id="{8B1D77D3-4DA5-44A8-A37C-B5D88CA5D48B}"/>
                </a:ext>
              </a:extLst>
            </p:cNvPr>
            <p:cNvGrpSpPr/>
            <p:nvPr/>
          </p:nvGrpSpPr>
          <p:grpSpPr>
            <a:xfrm>
              <a:off x="1550182" y="5029852"/>
              <a:ext cx="2176991" cy="1739635"/>
              <a:chOff x="1550182" y="2782669"/>
              <a:chExt cx="2176991" cy="1739635"/>
            </a:xfrm>
          </p:grpSpPr>
          <p:sp>
            <p:nvSpPr>
              <p:cNvPr id="20" name="正方形/長方形 19">
                <a:extLst>
                  <a:ext uri="{FF2B5EF4-FFF2-40B4-BE49-F238E27FC236}">
                    <a16:creationId xmlns:a16="http://schemas.microsoft.com/office/drawing/2014/main" id="{B1FD21D1-34CD-4BB2-A1E2-AE1C3DF9EA1B}"/>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1" name="フリーフォーム: 図形 20">
                <a:extLst>
                  <a:ext uri="{FF2B5EF4-FFF2-40B4-BE49-F238E27FC236}">
                    <a16:creationId xmlns:a16="http://schemas.microsoft.com/office/drawing/2014/main" id="{DE06395C-AAD7-434F-8120-FD11D3A740B1}"/>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B7767BE2-2305-458B-9507-2CF89879436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grpSp>
        <p:nvGrpSpPr>
          <p:cNvPr id="24" name="グループ化 23">
            <a:extLst>
              <a:ext uri="{FF2B5EF4-FFF2-40B4-BE49-F238E27FC236}">
                <a16:creationId xmlns:a16="http://schemas.microsoft.com/office/drawing/2014/main" id="{2F0225F0-C28D-4D53-83AC-E1D7FEBCE0F0}"/>
              </a:ext>
            </a:extLst>
          </p:cNvPr>
          <p:cNvGrpSpPr/>
          <p:nvPr/>
        </p:nvGrpSpPr>
        <p:grpSpPr>
          <a:xfrm>
            <a:off x="4826344" y="5029852"/>
            <a:ext cx="2176991" cy="1739635"/>
            <a:chOff x="1550182" y="5029852"/>
            <a:chExt cx="2176991" cy="1739635"/>
          </a:xfrm>
        </p:grpSpPr>
        <p:sp>
          <p:nvSpPr>
            <p:cNvPr id="25" name="正方形/長方形 24">
              <a:extLst>
                <a:ext uri="{FF2B5EF4-FFF2-40B4-BE49-F238E27FC236}">
                  <a16:creationId xmlns:a16="http://schemas.microsoft.com/office/drawing/2014/main" id="{63D40F04-560C-4E6E-BE1C-9DCF769FB1F7}"/>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26" name="グループ化 25">
              <a:extLst>
                <a:ext uri="{FF2B5EF4-FFF2-40B4-BE49-F238E27FC236}">
                  <a16:creationId xmlns:a16="http://schemas.microsoft.com/office/drawing/2014/main" id="{C2953C1C-EF9D-4ADA-A22C-805217EC5F4B}"/>
                </a:ext>
              </a:extLst>
            </p:cNvPr>
            <p:cNvGrpSpPr/>
            <p:nvPr/>
          </p:nvGrpSpPr>
          <p:grpSpPr>
            <a:xfrm>
              <a:off x="1550182" y="5029852"/>
              <a:ext cx="2176991" cy="1739635"/>
              <a:chOff x="1550182" y="2782669"/>
              <a:chExt cx="2176991" cy="1739635"/>
            </a:xfrm>
          </p:grpSpPr>
          <p:sp>
            <p:nvSpPr>
              <p:cNvPr id="27" name="正方形/長方形 26">
                <a:extLst>
                  <a:ext uri="{FF2B5EF4-FFF2-40B4-BE49-F238E27FC236}">
                    <a16:creationId xmlns:a16="http://schemas.microsoft.com/office/drawing/2014/main" id="{7E21D419-6683-4E90-B78B-C9B5020AE42D}"/>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8" name="フリーフォーム: 図形 27">
                <a:extLst>
                  <a:ext uri="{FF2B5EF4-FFF2-40B4-BE49-F238E27FC236}">
                    <a16:creationId xmlns:a16="http://schemas.microsoft.com/office/drawing/2014/main" id="{DA01B5F1-25D0-4114-8BAB-651C65190DA5}"/>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4D78D778-941C-4E2E-832A-507834B4801A}"/>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grpSp>
    </p:spTree>
    <p:extLst>
      <p:ext uri="{BB962C8B-B14F-4D97-AF65-F5344CB8AC3E}">
        <p14:creationId xmlns:p14="http://schemas.microsoft.com/office/powerpoint/2010/main" val="35548040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en-US" altLang="ja-JP" sz="2800" dirty="0" err="1"/>
              <a:t>hottoSNS</a:t>
            </a:r>
            <a:r>
              <a:rPr kumimoji="1" lang="en-US" altLang="ja-JP" sz="2800" dirty="0"/>
              <a:t>-BERT</a:t>
            </a:r>
            <a:endParaRPr lang="en-US" altLang="ja-JP" sz="2800" dirty="0">
              <a:solidFill>
                <a:srgbClr val="F4B54B"/>
              </a:solidFill>
            </a:endParaRPr>
          </a:p>
        </p:txBody>
      </p:sp>
      <p:graphicFrame>
        <p:nvGraphicFramePr>
          <p:cNvPr id="6" name="表 6">
            <a:extLst>
              <a:ext uri="{FF2B5EF4-FFF2-40B4-BE49-F238E27FC236}">
                <a16:creationId xmlns:a16="http://schemas.microsoft.com/office/drawing/2014/main" id="{6B74C825-F0D7-4705-8177-FC0DFD4740B1}"/>
              </a:ext>
            </a:extLst>
          </p:cNvPr>
          <p:cNvGraphicFramePr>
            <a:graphicFrameLocks noGrp="1"/>
          </p:cNvGraphicFramePr>
          <p:nvPr>
            <p:extLst>
              <p:ext uri="{D42A27DB-BD31-4B8C-83A1-F6EECF244321}">
                <p14:modId xmlns:p14="http://schemas.microsoft.com/office/powerpoint/2010/main" val="916388002"/>
              </p:ext>
            </p:extLst>
          </p:nvPr>
        </p:nvGraphicFramePr>
        <p:xfrm>
          <a:off x="978876" y="3429000"/>
          <a:ext cx="7183868" cy="1386975"/>
        </p:xfrm>
        <a:graphic>
          <a:graphicData uri="http://schemas.openxmlformats.org/drawingml/2006/table">
            <a:tbl>
              <a:tblPr firstRow="1" bandRow="1">
                <a:tableStyleId>{5C22544A-7EE6-4342-B048-85BDC9FD1C3A}</a:tableStyleId>
              </a:tblPr>
              <a:tblGrid>
                <a:gridCol w="1774263">
                  <a:extLst>
                    <a:ext uri="{9D8B030D-6E8A-4147-A177-3AD203B41FA5}">
                      <a16:colId xmlns:a16="http://schemas.microsoft.com/office/drawing/2014/main" val="2902231072"/>
                    </a:ext>
                  </a:extLst>
                </a:gridCol>
                <a:gridCol w="1321904">
                  <a:extLst>
                    <a:ext uri="{9D8B030D-6E8A-4147-A177-3AD203B41FA5}">
                      <a16:colId xmlns:a16="http://schemas.microsoft.com/office/drawing/2014/main" val="2374141068"/>
                    </a:ext>
                  </a:extLst>
                </a:gridCol>
                <a:gridCol w="675861">
                  <a:extLst>
                    <a:ext uri="{9D8B030D-6E8A-4147-A177-3AD203B41FA5}">
                      <a16:colId xmlns:a16="http://schemas.microsoft.com/office/drawing/2014/main" val="581206846"/>
                    </a:ext>
                  </a:extLst>
                </a:gridCol>
                <a:gridCol w="1705920">
                  <a:extLst>
                    <a:ext uri="{9D8B030D-6E8A-4147-A177-3AD203B41FA5}">
                      <a16:colId xmlns:a16="http://schemas.microsoft.com/office/drawing/2014/main" val="3107083536"/>
                    </a:ext>
                  </a:extLst>
                </a:gridCol>
                <a:gridCol w="1705920">
                  <a:extLst>
                    <a:ext uri="{9D8B030D-6E8A-4147-A177-3AD203B41FA5}">
                      <a16:colId xmlns:a16="http://schemas.microsoft.com/office/drawing/2014/main" val="1846826013"/>
                    </a:ext>
                  </a:extLst>
                </a:gridCol>
              </a:tblGrid>
              <a:tr h="432819">
                <a:tc>
                  <a:txBody>
                    <a:bodyPr/>
                    <a:lstStyle/>
                    <a:p>
                      <a:endParaRPr kumimoji="1" lang="ja-JP" altLang="en-US"/>
                    </a:p>
                  </a:txBody>
                  <a:tcPr/>
                </a:tc>
                <a:tc>
                  <a:txBody>
                    <a:bodyPr/>
                    <a:lstStyle/>
                    <a:p>
                      <a:pPr algn="ctr"/>
                      <a:r>
                        <a:rPr kumimoji="1" lang="ja-JP" altLang="en-US" dirty="0">
                          <a:solidFill>
                            <a:schemeClr val="bg1"/>
                          </a:solidFill>
                        </a:rPr>
                        <a:t>コーパス</a:t>
                      </a:r>
                    </a:p>
                  </a:txBody>
                  <a:tcPr/>
                </a:tc>
                <a:tc>
                  <a:txBody>
                    <a:bodyPr/>
                    <a:lstStyle/>
                    <a:p>
                      <a:pPr algn="ctr"/>
                      <a:r>
                        <a:rPr kumimoji="1" lang="ja-JP" altLang="en-US" dirty="0">
                          <a:solidFill>
                            <a:schemeClr val="bg1"/>
                          </a:solidFill>
                        </a:rPr>
                        <a:t>言語</a:t>
                      </a:r>
                    </a:p>
                  </a:txBody>
                  <a:tcPr/>
                </a:tc>
                <a:tc>
                  <a:txBody>
                    <a:bodyPr/>
                    <a:lstStyle/>
                    <a:p>
                      <a:pPr algn="ctr"/>
                      <a:r>
                        <a:rPr kumimoji="1" lang="ja-JP" altLang="en-US" dirty="0">
                          <a:solidFill>
                            <a:schemeClr val="bg1"/>
                          </a:solidFill>
                        </a:rPr>
                        <a:t>分かち書き</a:t>
                      </a:r>
                    </a:p>
                  </a:txBody>
                  <a:tcPr/>
                </a:tc>
                <a:tc>
                  <a:txBody>
                    <a:bodyPr/>
                    <a:lstStyle/>
                    <a:p>
                      <a:pPr algn="ctr"/>
                      <a:r>
                        <a:rPr kumimoji="1" lang="ja-JP" altLang="en-US" dirty="0">
                          <a:solidFill>
                            <a:schemeClr val="bg1"/>
                          </a:solidFill>
                        </a:rPr>
                        <a:t>単語数</a:t>
                      </a:r>
                    </a:p>
                  </a:txBody>
                  <a:tcPr/>
                </a:tc>
                <a:extLst>
                  <a:ext uri="{0D108BD9-81ED-4DB2-BD59-A6C34878D82A}">
                    <a16:rowId xmlns:a16="http://schemas.microsoft.com/office/drawing/2014/main" val="4106725229"/>
                  </a:ext>
                </a:extLst>
              </a:tr>
              <a:tr h="509138">
                <a:tc>
                  <a:txBody>
                    <a:bodyPr/>
                    <a:lstStyle/>
                    <a:p>
                      <a:r>
                        <a:rPr kumimoji="1" lang="en-US" altLang="ja-JP" sz="1800" b="1" dirty="0" err="1"/>
                        <a:t>hottoSNS</a:t>
                      </a:r>
                      <a:r>
                        <a:rPr kumimoji="1" lang="en-US" altLang="ja-JP" sz="1800" b="1" dirty="0"/>
                        <a:t>-BERT</a:t>
                      </a:r>
                      <a:endParaRPr kumimoji="1" lang="ja-JP" altLang="en-US" sz="1800" b="1" dirty="0"/>
                    </a:p>
                  </a:txBody>
                  <a:tcPr/>
                </a:tc>
                <a:tc>
                  <a:txBody>
                    <a:bodyPr/>
                    <a:lstStyle/>
                    <a:p>
                      <a:pPr algn="ctr"/>
                      <a:r>
                        <a:rPr kumimoji="1" lang="ja-JP" altLang="en-US" dirty="0"/>
                        <a:t>ツイート</a:t>
                      </a:r>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SentencePiece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319840504"/>
                  </a:ext>
                </a:extLst>
              </a:tr>
              <a:tr h="445018">
                <a:tc>
                  <a:txBody>
                    <a:bodyPr/>
                    <a:lstStyle/>
                    <a:p>
                      <a:r>
                        <a:rPr kumimoji="1" lang="ja-JP" altLang="en-US" sz="2000" b="1" dirty="0"/>
                        <a:t>京大 </a:t>
                      </a:r>
                      <a:r>
                        <a:rPr kumimoji="1" lang="en-US" altLang="ja-JP" sz="2000" b="1" dirty="0"/>
                        <a:t>BERT</a:t>
                      </a:r>
                      <a:endParaRPr kumimoji="1" lang="ja-JP" altLang="en-US" sz="2000" b="1" dirty="0"/>
                    </a:p>
                  </a:txBody>
                  <a:tcPr/>
                </a:tc>
                <a:tc>
                  <a:txBody>
                    <a:bodyPr/>
                    <a:lstStyle/>
                    <a:p>
                      <a:pPr algn="ctr"/>
                      <a:r>
                        <a:rPr kumimoji="1" lang="en-US" altLang="ja-JP" dirty="0"/>
                        <a:t>Wikipedia</a:t>
                      </a:r>
                      <a:endParaRPr kumimoji="1" lang="ja-JP" altLang="en-US" dirty="0"/>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Juman</a:t>
                      </a:r>
                      <a:r>
                        <a:rPr kumimoji="1" lang="en-US" altLang="ja-JP" sz="1600" dirty="0"/>
                        <a:t>++ / BPE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45207151"/>
                  </a:ext>
                </a:extLst>
              </a:tr>
            </a:tbl>
          </a:graphicData>
        </a:graphic>
      </p:graphicFrame>
      <p:sp>
        <p:nvSpPr>
          <p:cNvPr id="7" name="テキスト ボックス 6">
            <a:extLst>
              <a:ext uri="{FF2B5EF4-FFF2-40B4-BE49-F238E27FC236}">
                <a16:creationId xmlns:a16="http://schemas.microsoft.com/office/drawing/2014/main" id="{DD1A015E-B2B7-4EBA-AA5A-BDFF67CD2430}"/>
              </a:ext>
            </a:extLst>
          </p:cNvPr>
          <p:cNvSpPr txBox="1"/>
          <p:nvPr/>
        </p:nvSpPr>
        <p:spPr>
          <a:xfrm>
            <a:off x="978876" y="5062738"/>
            <a:ext cx="7183868" cy="830997"/>
          </a:xfrm>
          <a:prstGeom prst="rect">
            <a:avLst/>
          </a:prstGeom>
          <a:noFill/>
        </p:spPr>
        <p:txBody>
          <a:bodyPr wrap="square" rtlCol="0">
            <a:spAutoFit/>
          </a:bodyPr>
          <a:lstStyle/>
          <a:p>
            <a:r>
              <a:rPr kumimoji="1" lang="ja-JP" altLang="en-US" sz="2400" dirty="0"/>
              <a:t>漫画に含まれるセリフは</a:t>
            </a:r>
            <a:r>
              <a:rPr kumimoji="1" lang="ja-JP" altLang="en-US" sz="2400" dirty="0">
                <a:solidFill>
                  <a:srgbClr val="F4B54B"/>
                </a:solidFill>
              </a:rPr>
              <a:t>口語的</a:t>
            </a:r>
            <a:r>
              <a:rPr kumimoji="1" lang="ja-JP" altLang="en-US" sz="2400" dirty="0"/>
              <a:t>であることから </a:t>
            </a:r>
            <a:r>
              <a:rPr kumimoji="1" lang="en-US" altLang="ja-JP" sz="2400" dirty="0" err="1"/>
              <a:t>hottoSNS</a:t>
            </a:r>
            <a:r>
              <a:rPr kumimoji="1" lang="en-US" altLang="ja-JP" sz="2400" dirty="0"/>
              <a:t>-BERT</a:t>
            </a:r>
            <a:r>
              <a:rPr kumimoji="1" lang="ja-JP" altLang="en-US" sz="2400" dirty="0"/>
              <a:t> の方が本研究に適していると推測</a:t>
            </a:r>
            <a:endParaRPr kumimoji="1" lang="en-US" altLang="ja-JP" sz="2400" dirty="0"/>
          </a:p>
        </p:txBody>
      </p:sp>
      <p:sp>
        <p:nvSpPr>
          <p:cNvPr id="8" name="テキスト ボックス 7">
            <a:extLst>
              <a:ext uri="{FF2B5EF4-FFF2-40B4-BE49-F238E27FC236}">
                <a16:creationId xmlns:a16="http://schemas.microsoft.com/office/drawing/2014/main" id="{04A9B604-53BE-48D7-853C-F39509F89608}"/>
              </a:ext>
            </a:extLst>
          </p:cNvPr>
          <p:cNvSpPr txBox="1"/>
          <p:nvPr/>
        </p:nvSpPr>
        <p:spPr>
          <a:xfrm>
            <a:off x="978876" y="2351240"/>
            <a:ext cx="7183868" cy="830997"/>
          </a:xfrm>
          <a:prstGeom prst="rect">
            <a:avLst/>
          </a:prstGeom>
          <a:noFill/>
        </p:spPr>
        <p:txBody>
          <a:bodyPr wrap="square" rtlCol="0">
            <a:spAutoFit/>
          </a:bodyPr>
          <a:lstStyle/>
          <a:p>
            <a:r>
              <a:rPr kumimoji="1" lang="en-US" altLang="ja-JP" sz="2400" dirty="0"/>
              <a:t>	</a:t>
            </a:r>
            <a:r>
              <a:rPr kumimoji="1" lang="en-US" altLang="ja-JP" sz="2400" dirty="0" err="1"/>
              <a:t>hottolink</a:t>
            </a:r>
            <a:r>
              <a:rPr kumimoji="1" lang="en-US" altLang="ja-JP" sz="2400" dirty="0"/>
              <a:t> </a:t>
            </a:r>
            <a:r>
              <a:rPr kumimoji="1" lang="ja-JP" altLang="en-US" sz="2400" dirty="0"/>
              <a:t>社が公開している大規模日本語 </a:t>
            </a:r>
            <a:r>
              <a:rPr kumimoji="1" lang="en-US" altLang="ja-JP" sz="2400" dirty="0"/>
              <a:t>SNS 	</a:t>
            </a:r>
            <a:r>
              <a:rPr kumimoji="1" lang="ja-JP" altLang="en-US" sz="2400" dirty="0"/>
              <a:t>コーパスによって事前学習させた </a:t>
            </a:r>
            <a:r>
              <a:rPr kumimoji="1" lang="en-US" altLang="ja-JP" sz="2400" dirty="0"/>
              <a:t>BERT </a:t>
            </a:r>
            <a:r>
              <a:rPr kumimoji="1" lang="ja-JP" altLang="en-US" sz="2400" dirty="0"/>
              <a:t>モデル</a:t>
            </a:r>
            <a:endParaRPr kumimoji="1" lang="en-US" altLang="ja-JP" sz="2400" dirty="0"/>
          </a:p>
        </p:txBody>
      </p:sp>
      <p:sp>
        <p:nvSpPr>
          <p:cNvPr id="3" name="テキスト ボックス 2">
            <a:extLst>
              <a:ext uri="{FF2B5EF4-FFF2-40B4-BE49-F238E27FC236}">
                <a16:creationId xmlns:a16="http://schemas.microsoft.com/office/drawing/2014/main" id="{A288539C-E3F1-4924-AE8A-48A1D5326E8E}"/>
              </a:ext>
            </a:extLst>
          </p:cNvPr>
          <p:cNvSpPr txBox="1"/>
          <p:nvPr/>
        </p:nvSpPr>
        <p:spPr>
          <a:xfrm>
            <a:off x="3019926" y="6120521"/>
            <a:ext cx="4994787" cy="646331"/>
          </a:xfrm>
          <a:prstGeom prst="rect">
            <a:avLst/>
          </a:prstGeom>
          <a:noFill/>
        </p:spPr>
        <p:txBody>
          <a:bodyPr wrap="square" rtlCol="0">
            <a:spAutoFit/>
          </a:bodyPr>
          <a:lstStyle/>
          <a:p>
            <a:r>
              <a:rPr kumimoji="1" lang="en-US" altLang="ja-JP" sz="1200" dirty="0"/>
              <a:t>Sakaki,</a:t>
            </a:r>
            <a:r>
              <a:rPr kumimoji="1" lang="ja-JP" altLang="en-US" sz="1200" dirty="0"/>
              <a:t> </a:t>
            </a:r>
            <a:r>
              <a:rPr kumimoji="1" lang="en-US" altLang="ja-JP" sz="1200" dirty="0"/>
              <a:t>Takeshi and </a:t>
            </a:r>
            <a:r>
              <a:rPr kumimoji="1" lang="en-US" altLang="ja-JP" sz="1200" dirty="0" err="1"/>
              <a:t>Mizuki</a:t>
            </a:r>
            <a:r>
              <a:rPr kumimoji="1" lang="en-US" altLang="ja-JP" sz="1200" dirty="0"/>
              <a:t>, Sakae and </a:t>
            </a:r>
            <a:r>
              <a:rPr kumimoji="1" lang="en-US" altLang="ja-JP" sz="1200" dirty="0" err="1"/>
              <a:t>Gunji</a:t>
            </a:r>
            <a:r>
              <a:rPr kumimoji="1" lang="en-US" altLang="ja-JP" sz="1200" dirty="0"/>
              <a:t>, </a:t>
            </a:r>
            <a:r>
              <a:rPr kumimoji="1" lang="en-US" altLang="ja-JP" sz="1200" dirty="0" err="1"/>
              <a:t>Naoyuki</a:t>
            </a:r>
            <a:r>
              <a:rPr kumimoji="1" lang="en-US" altLang="ja-JP" sz="1200" dirty="0"/>
              <a:t> ,</a:t>
            </a:r>
          </a:p>
          <a:p>
            <a:r>
              <a:rPr kumimoji="1" lang="en-US" altLang="ja-JP" sz="1200" dirty="0"/>
              <a:t>BERT Pre-trained model Trained on Large-scale Japanese Social Media Corpus, 2019</a:t>
            </a:r>
          </a:p>
        </p:txBody>
      </p:sp>
    </p:spTree>
    <p:extLst>
      <p:ext uri="{BB962C8B-B14F-4D97-AF65-F5344CB8AC3E}">
        <p14:creationId xmlns:p14="http://schemas.microsoft.com/office/powerpoint/2010/main" val="24566618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95</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a:t>
            </a:r>
            <a:r>
              <a:rPr kumimoji="1" lang="en-US" altLang="ja-JP" sz="2400" dirty="0" err="1"/>
              <a:t>hottoSNS</a:t>
            </a:r>
            <a:r>
              <a:rPr kumimoji="1" lang="en-US" altLang="ja-JP" sz="2400" dirty="0"/>
              <a:t>-BERT </a:t>
            </a:r>
            <a:r>
              <a:rPr kumimoji="1" lang="ja-JP" altLang="en-US" sz="2400" dirty="0"/>
              <a:t>の特徴 </a:t>
            </a:r>
            <a:r>
              <a:rPr kumimoji="1" lang="en-US" altLang="ja-JP" sz="2400" dirty="0"/>
              <a:t>: </a:t>
            </a:r>
            <a:r>
              <a:rPr kumimoji="1" lang="en-US" altLang="ja-JP" sz="2400" dirty="0">
                <a:solidFill>
                  <a:srgbClr val="F4B54B"/>
                </a:solidFill>
              </a:rPr>
              <a:t>&lt;mention&gt; </a:t>
            </a:r>
            <a:r>
              <a:rPr kumimoji="1" lang="ja-JP" altLang="en-US" sz="2400" dirty="0"/>
              <a:t>トークン</a:t>
            </a:r>
            <a:endParaRPr lang="en-US" altLang="ja-JP" sz="2400" dirty="0">
              <a:solidFill>
                <a:srgbClr val="F4B54B"/>
              </a:solidFill>
            </a:endParaRPr>
          </a:p>
        </p:txBody>
      </p:sp>
      <p:sp>
        <p:nvSpPr>
          <p:cNvPr id="3" name="テキスト ボックス 2">
            <a:extLst>
              <a:ext uri="{FF2B5EF4-FFF2-40B4-BE49-F238E27FC236}">
                <a16:creationId xmlns:a16="http://schemas.microsoft.com/office/drawing/2014/main" id="{FA02FCE2-EB8C-4592-83D0-09719A95A9A4}"/>
              </a:ext>
            </a:extLst>
          </p:cNvPr>
          <p:cNvSpPr txBox="1"/>
          <p:nvPr/>
        </p:nvSpPr>
        <p:spPr>
          <a:xfrm>
            <a:off x="1043609" y="2574235"/>
            <a:ext cx="7753018" cy="3908762"/>
          </a:xfrm>
          <a:prstGeom prst="rect">
            <a:avLst/>
          </a:prstGeom>
          <a:noFill/>
        </p:spPr>
        <p:txBody>
          <a:bodyPr wrap="square" rtlCol="0">
            <a:spAutoFit/>
          </a:bodyPr>
          <a:lstStyle/>
          <a:p>
            <a:r>
              <a:rPr kumimoji="1" lang="en-US" altLang="ja-JP" sz="2000" dirty="0"/>
              <a:t>[</a:t>
            </a:r>
            <a:r>
              <a:rPr kumimoji="1" lang="ja-JP" altLang="en-US" sz="2000" dirty="0"/>
              <a:t>通常ツイートデータ</a:t>
            </a:r>
            <a:r>
              <a:rPr kumimoji="1" lang="en-US" altLang="ja-JP" sz="2000" dirty="0"/>
              <a:t>]</a:t>
            </a:r>
          </a:p>
          <a:p>
            <a:endParaRPr kumimoji="1" lang="en-US" altLang="ja-JP" dirty="0"/>
          </a:p>
          <a:p>
            <a:r>
              <a:rPr kumimoji="1" lang="ja-JP" altLang="en-US" dirty="0"/>
              <a:t>ゆめさんが、ファボしてくるあたり、世代だなって思いました</a:t>
            </a:r>
            <a:r>
              <a:rPr kumimoji="1" lang="en-US" altLang="ja-JP" dirty="0"/>
              <a:t>(   ̇- ̇  )</a:t>
            </a:r>
            <a:r>
              <a:rPr kumimoji="1" lang="ja-JP" altLang="en-US" dirty="0"/>
              <a:t>笑</a:t>
            </a:r>
            <a:endParaRPr kumimoji="1" lang="en-US" altLang="ja-JP" dirty="0"/>
          </a:p>
          <a:p>
            <a:endParaRPr kumimoji="1" lang="en-US" altLang="ja-JP" dirty="0"/>
          </a:p>
          <a:p>
            <a:r>
              <a:rPr kumimoji="1" lang="en-US" altLang="ja-JP" sz="2000" dirty="0"/>
              <a:t>[</a:t>
            </a:r>
            <a:r>
              <a:rPr kumimoji="1" lang="ja-JP" altLang="en-US" sz="2000" dirty="0"/>
              <a:t>リプライデータ</a:t>
            </a:r>
            <a:endParaRPr kumimoji="1" lang="en-US" altLang="ja-JP" sz="2000" dirty="0"/>
          </a:p>
          <a:p>
            <a:endParaRPr kumimoji="1" lang="ja-JP" altLang="en-US" dirty="0"/>
          </a:p>
          <a:p>
            <a:r>
              <a:rPr kumimoji="1" lang="en-US" altLang="ja-JP" dirty="0">
                <a:solidFill>
                  <a:srgbClr val="F4B54B"/>
                </a:solidFill>
              </a:rPr>
              <a:t>&lt;mention&gt; </a:t>
            </a:r>
            <a:r>
              <a:rPr kumimoji="1" lang="en-US" altLang="ja-JP" dirty="0"/>
              <a:t>90</a:t>
            </a:r>
            <a:r>
              <a:rPr kumimoji="1" lang="ja-JP" altLang="en-US" dirty="0"/>
              <a:t>秒に</a:t>
            </a:r>
            <a:r>
              <a:rPr kumimoji="1" lang="en-US" altLang="ja-JP" dirty="0"/>
              <a:t>250</a:t>
            </a:r>
            <a:r>
              <a:rPr kumimoji="1" lang="ja-JP" altLang="en-US" dirty="0"/>
              <a:t>円かけるかどうかは、まぁ個人の自由だしね</a:t>
            </a:r>
            <a:r>
              <a:rPr kumimoji="1" lang="en-US" altLang="ja-JP" dirty="0"/>
              <a:t>()</a:t>
            </a:r>
          </a:p>
          <a:p>
            <a:endParaRPr kumimoji="1" lang="en-US" altLang="ja-JP" dirty="0"/>
          </a:p>
          <a:p>
            <a:endParaRPr kumimoji="1" lang="en-US" altLang="ja-JP" dirty="0"/>
          </a:p>
          <a:p>
            <a:endParaRPr kumimoji="1" lang="en-US" altLang="ja-JP" dirty="0"/>
          </a:p>
          <a:p>
            <a:endParaRPr kumimoji="1" lang="en-US" altLang="ja-JP" dirty="0"/>
          </a:p>
          <a:p>
            <a:r>
              <a:rPr kumimoji="1" lang="ja-JP" altLang="en-US" sz="2400" dirty="0"/>
              <a:t>セリフデータを加工することで</a:t>
            </a:r>
            <a:r>
              <a:rPr kumimoji="1" lang="en-US" altLang="ja-JP" sz="2400" dirty="0"/>
              <a:t>, </a:t>
            </a:r>
            <a:r>
              <a:rPr kumimoji="1" lang="ja-JP" altLang="en-US" sz="2400" dirty="0"/>
              <a:t>より会話の流れを加味した学習が可能になると推測できる</a:t>
            </a:r>
          </a:p>
        </p:txBody>
      </p:sp>
      <p:sp>
        <p:nvSpPr>
          <p:cNvPr id="9" name="矢印: 下 8">
            <a:extLst>
              <a:ext uri="{FF2B5EF4-FFF2-40B4-BE49-F238E27FC236}">
                <a16:creationId xmlns:a16="http://schemas.microsoft.com/office/drawing/2014/main" id="{8D7DA8AE-FDD3-4218-A4F9-9E5DFA1B1E55}"/>
              </a:ext>
            </a:extLst>
          </p:cNvPr>
          <p:cNvSpPr/>
          <p:nvPr/>
        </p:nvSpPr>
        <p:spPr>
          <a:xfrm>
            <a:off x="4401042" y="4898963"/>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48711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96</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2308324"/>
          </a:xfrm>
          <a:prstGeom prst="rect">
            <a:avLst/>
          </a:prstGeom>
          <a:noFill/>
        </p:spPr>
        <p:txBody>
          <a:bodyPr wrap="square" rtlCol="0">
            <a:spAutoFit/>
          </a:bodyPr>
          <a:lstStyle/>
          <a:p>
            <a:r>
              <a:rPr kumimoji="1" lang="ja-JP" altLang="en-US" sz="2400" dirty="0"/>
              <a:t>・</a:t>
            </a:r>
            <a:r>
              <a:rPr kumimoji="1" lang="en-US" altLang="ja-JP" sz="2400" dirty="0"/>
              <a:t>illustration2vec </a:t>
            </a:r>
            <a:r>
              <a:rPr kumimoji="1" lang="ja-JP" altLang="en-US" sz="2400" dirty="0"/>
              <a:t>モデルの </a:t>
            </a:r>
            <a:r>
              <a:rPr kumimoji="1" lang="en-US" altLang="ja-JP" sz="2400" dirty="0"/>
              <a:t>fine tuning</a:t>
            </a:r>
          </a:p>
          <a:p>
            <a:r>
              <a:rPr kumimoji="1" lang="en-US" altLang="ja-JP" sz="2400" dirty="0">
                <a:solidFill>
                  <a:srgbClr val="F4B54B"/>
                </a:solidFill>
              </a:rPr>
              <a:t>	</a:t>
            </a:r>
            <a:r>
              <a:rPr kumimoji="1" lang="en-US" altLang="ja-JP" sz="2400" dirty="0"/>
              <a:t>- </a:t>
            </a:r>
            <a:r>
              <a:rPr kumimoji="1" lang="ja-JP" altLang="en-US" sz="2400" dirty="0"/>
              <a:t>コマ画像データに対するメタ情報タグを付与</a:t>
            </a:r>
            <a:endParaRPr kumimoji="1" lang="en-US" altLang="ja-JP" sz="2400" dirty="0"/>
          </a:p>
          <a:p>
            <a:endParaRPr kumimoji="1" lang="en-US" altLang="ja-JP" sz="2400" dirty="0"/>
          </a:p>
          <a:p>
            <a:r>
              <a:rPr kumimoji="1" lang="ja-JP" altLang="en-US" sz="2400" dirty="0"/>
              <a:t>・過去のセリフを考慮したマルチモーダルな感情推定</a:t>
            </a:r>
            <a:endParaRPr kumimoji="1" lang="en-US" altLang="ja-JP" sz="2400" dirty="0"/>
          </a:p>
          <a:p>
            <a:r>
              <a:rPr kumimoji="1" lang="en-US" altLang="ja-JP" sz="2400" dirty="0"/>
              <a:t>	- </a:t>
            </a:r>
            <a:r>
              <a:rPr kumimoji="1" lang="ja-JP" altLang="en-US" sz="2400" dirty="0"/>
              <a:t>各データの結合方法やネットワーク構造の最適化</a:t>
            </a:r>
          </a:p>
          <a:p>
            <a:endParaRPr lang="en-US" altLang="ja-JP" sz="2400" dirty="0"/>
          </a:p>
        </p:txBody>
      </p:sp>
    </p:spTree>
    <p:extLst>
      <p:ext uri="{BB962C8B-B14F-4D97-AF65-F5344CB8AC3E}">
        <p14:creationId xmlns:p14="http://schemas.microsoft.com/office/powerpoint/2010/main" val="39355417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856061" y="1010653"/>
            <a:ext cx="1866900" cy="5167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97</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12" name="正方形/長方形 11">
            <a:extLst>
              <a:ext uri="{FF2B5EF4-FFF2-40B4-BE49-F238E27FC236}">
                <a16:creationId xmlns:a16="http://schemas.microsoft.com/office/drawing/2014/main" id="{15CF6450-8D8B-4559-8CE3-5C25C2B20B4D}"/>
              </a:ext>
            </a:extLst>
          </p:cNvPr>
          <p:cNvSpPr/>
          <p:nvPr/>
        </p:nvSpPr>
        <p:spPr>
          <a:xfrm>
            <a:off x="3518149" y="1005579"/>
            <a:ext cx="2004464" cy="51882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866" y="2275305"/>
            <a:ext cx="1997747" cy="128219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6267" y="3570705"/>
            <a:ext cx="1997747" cy="1311003"/>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267" y="4882859"/>
            <a:ext cx="1997747" cy="1311003"/>
          </a:xfrm>
          <a:prstGeom prst="rect">
            <a:avLst/>
          </a:prstGeom>
        </p:spPr>
      </p:pic>
      <p:pic>
        <p:nvPicPr>
          <p:cNvPr id="8" name="図 7">
            <a:extLst>
              <a:ext uri="{FF2B5EF4-FFF2-40B4-BE49-F238E27FC236}">
                <a16:creationId xmlns:a16="http://schemas.microsoft.com/office/drawing/2014/main" id="{347446FF-2D1B-4496-AD7A-B0C6AFD35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779" y="988200"/>
            <a:ext cx="1866900" cy="1295400"/>
          </a:xfrm>
          <a:prstGeom prst="rect">
            <a:avLst/>
          </a:prstGeom>
        </p:spPr>
      </p:pic>
      <p:pic>
        <p:nvPicPr>
          <p:cNvPr id="14" name="図 13">
            <a:extLst>
              <a:ext uri="{FF2B5EF4-FFF2-40B4-BE49-F238E27FC236}">
                <a16:creationId xmlns:a16="http://schemas.microsoft.com/office/drawing/2014/main" id="{87197C9D-8960-449A-B221-9C97BB17AD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180" y="2283600"/>
            <a:ext cx="1866900" cy="1295400"/>
          </a:xfrm>
          <a:prstGeom prst="rect">
            <a:avLst/>
          </a:prstGeom>
        </p:spPr>
      </p:pic>
      <p:pic>
        <p:nvPicPr>
          <p:cNvPr id="17" name="図 16">
            <a:extLst>
              <a:ext uri="{FF2B5EF4-FFF2-40B4-BE49-F238E27FC236}">
                <a16:creationId xmlns:a16="http://schemas.microsoft.com/office/drawing/2014/main" id="{C3237D60-1DE3-45DA-B7F4-754B95685A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497" y="3579000"/>
            <a:ext cx="1866900" cy="1295400"/>
          </a:xfrm>
          <a:prstGeom prst="rect">
            <a:avLst/>
          </a:prstGeom>
        </p:spPr>
      </p:pic>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pic>
        <p:nvPicPr>
          <p:cNvPr id="23" name="図 22">
            <a:extLst>
              <a:ext uri="{FF2B5EF4-FFF2-40B4-BE49-F238E27FC236}">
                <a16:creationId xmlns:a16="http://schemas.microsoft.com/office/drawing/2014/main" id="{085CF349-ACDE-407E-9626-586022AB1D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866" y="985903"/>
            <a:ext cx="1997747" cy="1288252"/>
          </a:xfrm>
          <a:prstGeom prst="rect">
            <a:avLst/>
          </a:prstGeom>
        </p:spPr>
      </p:pic>
      <p:sp>
        <p:nvSpPr>
          <p:cNvPr id="24" name="テキスト ボックス 23">
            <a:extLst>
              <a:ext uri="{FF2B5EF4-FFF2-40B4-BE49-F238E27FC236}">
                <a16:creationId xmlns:a16="http://schemas.microsoft.com/office/drawing/2014/main" id="{FFCB35BE-83CB-4ED1-99A3-2D555A73A358}"/>
              </a:ext>
            </a:extLst>
          </p:cNvPr>
          <p:cNvSpPr txBox="1"/>
          <p:nvPr/>
        </p:nvSpPr>
        <p:spPr>
          <a:xfrm>
            <a:off x="948705" y="6193863"/>
            <a:ext cx="1708484" cy="400110"/>
          </a:xfrm>
          <a:prstGeom prst="rect">
            <a:avLst/>
          </a:prstGeom>
          <a:noFill/>
        </p:spPr>
        <p:txBody>
          <a:bodyPr wrap="square" rtlCol="0">
            <a:spAutoFit/>
          </a:bodyPr>
          <a:lstStyle/>
          <a:p>
            <a:pPr algn="ctr"/>
            <a:r>
              <a:rPr kumimoji="1" lang="ja-JP" altLang="en-US" sz="2000" dirty="0"/>
              <a:t>萌えタッチ</a:t>
            </a:r>
          </a:p>
        </p:txBody>
      </p:sp>
      <p:sp>
        <p:nvSpPr>
          <p:cNvPr id="29" name="テキスト ボックス 28">
            <a:extLst>
              <a:ext uri="{FF2B5EF4-FFF2-40B4-BE49-F238E27FC236}">
                <a16:creationId xmlns:a16="http://schemas.microsoft.com/office/drawing/2014/main" id="{75AA4A90-762A-4BE7-B13D-3E101D24F065}"/>
              </a:ext>
            </a:extLst>
          </p:cNvPr>
          <p:cNvSpPr txBox="1"/>
          <p:nvPr/>
        </p:nvSpPr>
        <p:spPr>
          <a:xfrm>
            <a:off x="3597357" y="6214040"/>
            <a:ext cx="1708484" cy="400110"/>
          </a:xfrm>
          <a:prstGeom prst="rect">
            <a:avLst/>
          </a:prstGeom>
          <a:noFill/>
        </p:spPr>
        <p:txBody>
          <a:bodyPr wrap="square" rtlCol="0">
            <a:spAutoFit/>
          </a:bodyPr>
          <a:lstStyle/>
          <a:p>
            <a:pPr algn="ctr"/>
            <a:r>
              <a:rPr kumimoji="1" lang="ja-JP" altLang="en-US" sz="2000" dirty="0"/>
              <a:t>萌えタッチ</a:t>
            </a:r>
            <a:r>
              <a:rPr kumimoji="1" lang="en-US" altLang="ja-JP" sz="2000" dirty="0"/>
              <a:t>’</a:t>
            </a:r>
            <a:endParaRPr kumimoji="1" lang="ja-JP" altLang="en-US" sz="2000" dirty="0"/>
          </a:p>
        </p:txBody>
      </p:sp>
      <p:sp>
        <p:nvSpPr>
          <p:cNvPr id="30" name="テキスト ボックス 29">
            <a:extLst>
              <a:ext uri="{FF2B5EF4-FFF2-40B4-BE49-F238E27FC236}">
                <a16:creationId xmlns:a16="http://schemas.microsoft.com/office/drawing/2014/main" id="{F87A333B-F1C9-4388-B9D5-9F854830F0BF}"/>
              </a:ext>
            </a:extLst>
          </p:cNvPr>
          <p:cNvSpPr txBox="1"/>
          <p:nvPr/>
        </p:nvSpPr>
        <p:spPr>
          <a:xfrm>
            <a:off x="3900863" y="2462877"/>
            <a:ext cx="324778" cy="707886"/>
          </a:xfrm>
          <a:prstGeom prst="rect">
            <a:avLst/>
          </a:prstGeom>
          <a:noFill/>
        </p:spPr>
        <p:txBody>
          <a:bodyPr wrap="square" rtlCol="0">
            <a:spAutoFit/>
          </a:bodyPr>
          <a:lstStyle/>
          <a:p>
            <a:r>
              <a:rPr kumimoji="1" lang="ja-JP" altLang="en-US" sz="800" dirty="0">
                <a:solidFill>
                  <a:schemeClr val="bg1"/>
                </a:solidFill>
              </a:rPr>
              <a:t>こんにちは</a:t>
            </a:r>
          </a:p>
        </p:txBody>
      </p:sp>
      <p:sp>
        <p:nvSpPr>
          <p:cNvPr id="31" name="テキスト ボックス 30">
            <a:extLst>
              <a:ext uri="{FF2B5EF4-FFF2-40B4-BE49-F238E27FC236}">
                <a16:creationId xmlns:a16="http://schemas.microsoft.com/office/drawing/2014/main" id="{20EEB9B4-F023-458D-A712-FC07880D8D36}"/>
              </a:ext>
            </a:extLst>
          </p:cNvPr>
          <p:cNvSpPr txBox="1"/>
          <p:nvPr/>
        </p:nvSpPr>
        <p:spPr>
          <a:xfrm>
            <a:off x="5244834" y="3549375"/>
            <a:ext cx="209538" cy="307777"/>
          </a:xfrm>
          <a:prstGeom prst="rect">
            <a:avLst/>
          </a:prstGeom>
          <a:noFill/>
        </p:spPr>
        <p:txBody>
          <a:bodyPr wrap="square" rtlCol="0">
            <a:spAutoFit/>
          </a:bodyPr>
          <a:lstStyle/>
          <a:p>
            <a:r>
              <a:rPr kumimoji="1" lang="ja-JP" altLang="en-US" sz="700" dirty="0">
                <a:solidFill>
                  <a:schemeClr val="bg1"/>
                </a:solidFill>
              </a:rPr>
              <a:t>ど</a:t>
            </a:r>
            <a:endParaRPr kumimoji="1" lang="en-US" altLang="ja-JP" sz="700" dirty="0">
              <a:solidFill>
                <a:schemeClr val="bg1"/>
              </a:solidFill>
            </a:endParaRPr>
          </a:p>
          <a:p>
            <a:r>
              <a:rPr kumimoji="1" lang="ja-JP" altLang="en-US" sz="700" dirty="0">
                <a:solidFill>
                  <a:schemeClr val="bg1"/>
                </a:solidFill>
              </a:rPr>
              <a:t>こ</a:t>
            </a:r>
            <a:endParaRPr kumimoji="1" lang="en-US" altLang="ja-JP" sz="700" dirty="0">
              <a:solidFill>
                <a:schemeClr val="bg1"/>
              </a:solidFill>
            </a:endParaRPr>
          </a:p>
        </p:txBody>
      </p:sp>
      <p:sp>
        <p:nvSpPr>
          <p:cNvPr id="32" name="テキスト ボックス 31">
            <a:extLst>
              <a:ext uri="{FF2B5EF4-FFF2-40B4-BE49-F238E27FC236}">
                <a16:creationId xmlns:a16="http://schemas.microsoft.com/office/drawing/2014/main" id="{7BD62BD4-7B83-4272-8CE2-1EAA3088C38B}"/>
              </a:ext>
            </a:extLst>
          </p:cNvPr>
          <p:cNvSpPr txBox="1"/>
          <p:nvPr/>
        </p:nvSpPr>
        <p:spPr>
          <a:xfrm>
            <a:off x="5246822" y="4952916"/>
            <a:ext cx="324778" cy="954107"/>
          </a:xfrm>
          <a:prstGeom prst="rect">
            <a:avLst/>
          </a:prstGeom>
          <a:noFill/>
        </p:spPr>
        <p:txBody>
          <a:bodyPr wrap="square" rtlCol="0">
            <a:spAutoFit/>
          </a:bodyPr>
          <a:lstStyle/>
          <a:p>
            <a:r>
              <a:rPr kumimoji="1" lang="ja-JP" altLang="en-US" sz="800" dirty="0">
                <a:solidFill>
                  <a:schemeClr val="bg1"/>
                </a:solidFill>
              </a:rPr>
              <a:t>研究しないと</a:t>
            </a:r>
            <a:endParaRPr kumimoji="1" lang="en-US" altLang="ja-JP" sz="800" dirty="0">
              <a:solidFill>
                <a:schemeClr val="bg1"/>
              </a:solidFill>
            </a:endParaRPr>
          </a:p>
          <a:p>
            <a:endParaRPr kumimoji="1" lang="en-US" altLang="ja-JP" sz="800" dirty="0">
              <a:solidFill>
                <a:schemeClr val="bg1"/>
              </a:solidFill>
            </a:endParaRPr>
          </a:p>
        </p:txBody>
      </p:sp>
      <p:sp>
        <p:nvSpPr>
          <p:cNvPr id="33" name="テキスト ボックス 32">
            <a:extLst>
              <a:ext uri="{FF2B5EF4-FFF2-40B4-BE49-F238E27FC236}">
                <a16:creationId xmlns:a16="http://schemas.microsoft.com/office/drawing/2014/main" id="{E618C217-680D-46DF-B548-349AACE14E21}"/>
              </a:ext>
            </a:extLst>
          </p:cNvPr>
          <p:cNvSpPr txBox="1"/>
          <p:nvPr/>
        </p:nvSpPr>
        <p:spPr>
          <a:xfrm>
            <a:off x="5072473" y="4961324"/>
            <a:ext cx="324778" cy="830997"/>
          </a:xfrm>
          <a:prstGeom prst="rect">
            <a:avLst/>
          </a:prstGeom>
          <a:noFill/>
        </p:spPr>
        <p:txBody>
          <a:bodyPr wrap="square" rtlCol="0">
            <a:spAutoFit/>
          </a:bodyPr>
          <a:lstStyle/>
          <a:p>
            <a:r>
              <a:rPr kumimoji="1" lang="ja-JP" altLang="en-US" sz="800" dirty="0">
                <a:solidFill>
                  <a:schemeClr val="bg1"/>
                </a:solidFill>
              </a:rPr>
              <a:t>留年するよ？</a:t>
            </a:r>
          </a:p>
        </p:txBody>
      </p:sp>
      <p:sp>
        <p:nvSpPr>
          <p:cNvPr id="34" name="テキスト ボックス 33">
            <a:extLst>
              <a:ext uri="{FF2B5EF4-FFF2-40B4-BE49-F238E27FC236}">
                <a16:creationId xmlns:a16="http://schemas.microsoft.com/office/drawing/2014/main" id="{E5A2DF29-9EF7-4970-8EA7-A893B9C89910}"/>
              </a:ext>
            </a:extLst>
          </p:cNvPr>
          <p:cNvSpPr txBox="1"/>
          <p:nvPr/>
        </p:nvSpPr>
        <p:spPr>
          <a:xfrm>
            <a:off x="4398998" y="4839281"/>
            <a:ext cx="242766" cy="630942"/>
          </a:xfrm>
          <a:prstGeom prst="rect">
            <a:avLst/>
          </a:prstGeom>
          <a:noFill/>
        </p:spPr>
        <p:txBody>
          <a:bodyPr wrap="square" rtlCol="0">
            <a:spAutoFit/>
          </a:bodyPr>
          <a:lstStyle/>
          <a:p>
            <a:r>
              <a:rPr kumimoji="1" lang="ja-JP" altLang="en-US" sz="500" dirty="0">
                <a:solidFill>
                  <a:schemeClr val="bg1"/>
                </a:solidFill>
              </a:rPr>
              <a:t>分かっています</a:t>
            </a:r>
          </a:p>
        </p:txBody>
      </p:sp>
      <p:sp>
        <p:nvSpPr>
          <p:cNvPr id="35" name="テキスト ボックス 34">
            <a:extLst>
              <a:ext uri="{FF2B5EF4-FFF2-40B4-BE49-F238E27FC236}">
                <a16:creationId xmlns:a16="http://schemas.microsoft.com/office/drawing/2014/main" id="{13F5DF64-4930-4A53-847D-6C1C5F992A11}"/>
              </a:ext>
            </a:extLst>
          </p:cNvPr>
          <p:cNvSpPr txBox="1"/>
          <p:nvPr/>
        </p:nvSpPr>
        <p:spPr>
          <a:xfrm>
            <a:off x="3597357" y="5440538"/>
            <a:ext cx="303506" cy="461665"/>
          </a:xfrm>
          <a:prstGeom prst="rect">
            <a:avLst/>
          </a:prstGeom>
          <a:noFill/>
        </p:spPr>
        <p:txBody>
          <a:bodyPr wrap="square" rtlCol="0">
            <a:spAutoFit/>
          </a:bodyPr>
          <a:lstStyle/>
          <a:p>
            <a:r>
              <a:rPr kumimoji="1" lang="ja-JP" altLang="en-US" sz="800" dirty="0">
                <a:solidFill>
                  <a:schemeClr val="bg1"/>
                </a:solidFill>
              </a:rPr>
              <a:t>一緒に</a:t>
            </a:r>
          </a:p>
        </p:txBody>
      </p:sp>
      <p:sp>
        <p:nvSpPr>
          <p:cNvPr id="36" name="テキスト ボックス 35">
            <a:extLst>
              <a:ext uri="{FF2B5EF4-FFF2-40B4-BE49-F238E27FC236}">
                <a16:creationId xmlns:a16="http://schemas.microsoft.com/office/drawing/2014/main" id="{245E4282-3339-4599-A141-A60045DBB579}"/>
              </a:ext>
            </a:extLst>
          </p:cNvPr>
          <p:cNvSpPr txBox="1"/>
          <p:nvPr/>
        </p:nvSpPr>
        <p:spPr>
          <a:xfrm>
            <a:off x="3469162" y="5416294"/>
            <a:ext cx="324778" cy="738664"/>
          </a:xfrm>
          <a:prstGeom prst="rect">
            <a:avLst/>
          </a:prstGeom>
          <a:noFill/>
        </p:spPr>
        <p:txBody>
          <a:bodyPr wrap="square" rtlCol="0">
            <a:spAutoFit/>
          </a:bodyPr>
          <a:lstStyle/>
          <a:p>
            <a:r>
              <a:rPr kumimoji="1" lang="ja-JP" altLang="en-US" sz="700" dirty="0">
                <a:solidFill>
                  <a:schemeClr val="bg1"/>
                </a:solidFill>
              </a:rPr>
              <a:t>卒業したいね</a:t>
            </a:r>
          </a:p>
        </p:txBody>
      </p:sp>
      <p:sp>
        <p:nvSpPr>
          <p:cNvPr id="37" name="テキスト ボックス 36">
            <a:extLst>
              <a:ext uri="{FF2B5EF4-FFF2-40B4-BE49-F238E27FC236}">
                <a16:creationId xmlns:a16="http://schemas.microsoft.com/office/drawing/2014/main" id="{865663A2-7C13-4B62-8A0C-538DC427C14B}"/>
              </a:ext>
            </a:extLst>
          </p:cNvPr>
          <p:cNvSpPr txBox="1"/>
          <p:nvPr/>
        </p:nvSpPr>
        <p:spPr>
          <a:xfrm>
            <a:off x="5139401" y="3557141"/>
            <a:ext cx="307777" cy="886862"/>
          </a:xfrm>
          <a:prstGeom prst="rect">
            <a:avLst/>
          </a:prstGeom>
          <a:noFill/>
        </p:spPr>
        <p:txBody>
          <a:bodyPr vert="eaVert" wrap="square" rtlCol="0">
            <a:spAutoFit/>
          </a:bodyPr>
          <a:lstStyle/>
          <a:p>
            <a:r>
              <a:rPr kumimoji="1" lang="ja-JP" altLang="en-US" sz="800" dirty="0">
                <a:solidFill>
                  <a:schemeClr val="bg1"/>
                </a:solidFill>
              </a:rPr>
              <a:t>行ってたの？</a:t>
            </a:r>
          </a:p>
        </p:txBody>
      </p:sp>
      <p:sp>
        <p:nvSpPr>
          <p:cNvPr id="38" name="テキスト ボックス 37">
            <a:extLst>
              <a:ext uri="{FF2B5EF4-FFF2-40B4-BE49-F238E27FC236}">
                <a16:creationId xmlns:a16="http://schemas.microsoft.com/office/drawing/2014/main" id="{3116635B-19D5-4B0B-9EE3-B4C050CE417B}"/>
              </a:ext>
            </a:extLst>
          </p:cNvPr>
          <p:cNvSpPr txBox="1"/>
          <p:nvPr/>
        </p:nvSpPr>
        <p:spPr>
          <a:xfrm>
            <a:off x="6246891" y="2916400"/>
            <a:ext cx="1330859" cy="369332"/>
          </a:xfrm>
          <a:prstGeom prst="rect">
            <a:avLst/>
          </a:prstGeom>
          <a:noFill/>
        </p:spPr>
        <p:txBody>
          <a:bodyPr wrap="square" rtlCol="0">
            <a:spAutoFit/>
          </a:bodyPr>
          <a:lstStyle/>
          <a:p>
            <a:r>
              <a:rPr kumimoji="1" lang="ja-JP" altLang="en-US" dirty="0"/>
              <a:t>・・・</a:t>
            </a:r>
          </a:p>
        </p:txBody>
      </p:sp>
    </p:spTree>
    <p:extLst>
      <p:ext uri="{BB962C8B-B14F-4D97-AF65-F5344CB8AC3E}">
        <p14:creationId xmlns:p14="http://schemas.microsoft.com/office/powerpoint/2010/main" val="7109602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958124" y="1213165"/>
            <a:ext cx="3623297" cy="25206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98</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t>コマ画像データに対するメタ情報</a:t>
            </a:r>
            <a:endParaRPr kumimoji="1" lang="en-US" altLang="ja-JP" sz="2800" dirty="0">
              <a:solidFill>
                <a:schemeClr val="tx1">
                  <a:lumMod val="95000"/>
                </a:schemeClr>
              </a:solidFill>
            </a:endParaRPr>
          </a:p>
        </p:txBody>
      </p:sp>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05" y="1213165"/>
            <a:ext cx="3632716" cy="2520660"/>
          </a:xfrm>
          <a:prstGeom prst="rect">
            <a:avLst/>
          </a:prstGeom>
        </p:spPr>
      </p:pic>
      <p:sp>
        <p:nvSpPr>
          <p:cNvPr id="2" name="テキスト ボックス 1">
            <a:extLst>
              <a:ext uri="{FF2B5EF4-FFF2-40B4-BE49-F238E27FC236}">
                <a16:creationId xmlns:a16="http://schemas.microsoft.com/office/drawing/2014/main" id="{107225ED-50A7-48F1-9AE5-8510020D9D3E}"/>
              </a:ext>
            </a:extLst>
          </p:cNvPr>
          <p:cNvSpPr txBox="1"/>
          <p:nvPr/>
        </p:nvSpPr>
        <p:spPr>
          <a:xfrm>
            <a:off x="4590840" y="1367073"/>
            <a:ext cx="1610784" cy="369332"/>
          </a:xfrm>
          <a:prstGeom prst="rect">
            <a:avLst/>
          </a:prstGeom>
          <a:noFill/>
        </p:spPr>
        <p:txBody>
          <a:bodyPr wrap="square" rtlCol="0">
            <a:spAutoFit/>
          </a:bodyPr>
          <a:lstStyle/>
          <a:p>
            <a:r>
              <a:rPr kumimoji="1" lang="ja-JP" altLang="en-US" dirty="0">
                <a:solidFill>
                  <a:srgbClr val="F4B54B"/>
                </a:solidFill>
              </a:rPr>
              <a:t>ニュートラル</a:t>
            </a:r>
          </a:p>
        </p:txBody>
      </p:sp>
      <p:sp>
        <p:nvSpPr>
          <p:cNvPr id="26" name="テキスト ボックス 25">
            <a:extLst>
              <a:ext uri="{FF2B5EF4-FFF2-40B4-BE49-F238E27FC236}">
                <a16:creationId xmlns:a16="http://schemas.microsoft.com/office/drawing/2014/main" id="{98CF39CD-F9B0-4A9E-B84A-B21F89A9D23E}"/>
              </a:ext>
            </a:extLst>
          </p:cNvPr>
          <p:cNvSpPr txBox="1"/>
          <p:nvPr/>
        </p:nvSpPr>
        <p:spPr>
          <a:xfrm>
            <a:off x="2448558" y="843833"/>
            <a:ext cx="1610784" cy="369332"/>
          </a:xfrm>
          <a:prstGeom prst="rect">
            <a:avLst/>
          </a:prstGeom>
          <a:noFill/>
        </p:spPr>
        <p:txBody>
          <a:bodyPr wrap="square" rtlCol="0">
            <a:spAutoFit/>
          </a:bodyPr>
          <a:lstStyle/>
          <a:p>
            <a:r>
              <a:rPr kumimoji="1" lang="ja-JP" altLang="en-US" dirty="0">
                <a:solidFill>
                  <a:srgbClr val="F4B54B"/>
                </a:solidFill>
              </a:rPr>
              <a:t>恐怖</a:t>
            </a:r>
          </a:p>
        </p:txBody>
      </p:sp>
      <p:sp>
        <p:nvSpPr>
          <p:cNvPr id="27" name="テキスト ボックス 26">
            <a:extLst>
              <a:ext uri="{FF2B5EF4-FFF2-40B4-BE49-F238E27FC236}">
                <a16:creationId xmlns:a16="http://schemas.microsoft.com/office/drawing/2014/main" id="{6ACA5242-4AF0-4F43-BAD1-FF3FD80E35A7}"/>
              </a:ext>
            </a:extLst>
          </p:cNvPr>
          <p:cNvSpPr txBox="1"/>
          <p:nvPr/>
        </p:nvSpPr>
        <p:spPr>
          <a:xfrm>
            <a:off x="322273" y="2651156"/>
            <a:ext cx="1610784" cy="369332"/>
          </a:xfrm>
          <a:prstGeom prst="rect">
            <a:avLst/>
          </a:prstGeom>
          <a:noFill/>
        </p:spPr>
        <p:txBody>
          <a:bodyPr wrap="square" rtlCol="0">
            <a:spAutoFit/>
          </a:bodyPr>
          <a:lstStyle/>
          <a:p>
            <a:r>
              <a:rPr kumimoji="1" lang="ja-JP" altLang="en-US" dirty="0">
                <a:solidFill>
                  <a:srgbClr val="F4B54B"/>
                </a:solidFill>
              </a:rPr>
              <a:t>喜楽</a:t>
            </a:r>
          </a:p>
        </p:txBody>
      </p:sp>
      <p:graphicFrame>
        <p:nvGraphicFramePr>
          <p:cNvPr id="6" name="表 9">
            <a:extLst>
              <a:ext uri="{FF2B5EF4-FFF2-40B4-BE49-F238E27FC236}">
                <a16:creationId xmlns:a16="http://schemas.microsoft.com/office/drawing/2014/main" id="{CADB66D4-7FE5-4C62-AAB6-0EA61D2783E8}"/>
              </a:ext>
            </a:extLst>
          </p:cNvPr>
          <p:cNvGraphicFramePr>
            <a:graphicFrameLocks noGrp="1"/>
          </p:cNvGraphicFramePr>
          <p:nvPr>
            <p:extLst>
              <p:ext uri="{D42A27DB-BD31-4B8C-83A1-F6EECF244321}">
                <p14:modId xmlns:p14="http://schemas.microsoft.com/office/powerpoint/2010/main" val="409722711"/>
              </p:ext>
            </p:extLst>
          </p:nvPr>
        </p:nvGraphicFramePr>
        <p:xfrm>
          <a:off x="948705" y="4303717"/>
          <a:ext cx="7381978" cy="736600"/>
        </p:xfrm>
        <a:graphic>
          <a:graphicData uri="http://schemas.openxmlformats.org/drawingml/2006/table">
            <a:tbl>
              <a:tblPr firstRow="1" bandRow="1">
                <a:tableStyleId>{5C22544A-7EE6-4342-B048-85BDC9FD1C3A}</a:tableStyleId>
              </a:tblPr>
              <a:tblGrid>
                <a:gridCol w="1260341">
                  <a:extLst>
                    <a:ext uri="{9D8B030D-6E8A-4147-A177-3AD203B41FA5}">
                      <a16:colId xmlns:a16="http://schemas.microsoft.com/office/drawing/2014/main" val="713548992"/>
                    </a:ext>
                  </a:extLst>
                </a:gridCol>
                <a:gridCol w="832918">
                  <a:extLst>
                    <a:ext uri="{9D8B030D-6E8A-4147-A177-3AD203B41FA5}">
                      <a16:colId xmlns:a16="http://schemas.microsoft.com/office/drawing/2014/main" val="2110704285"/>
                    </a:ext>
                  </a:extLst>
                </a:gridCol>
                <a:gridCol w="674984">
                  <a:extLst>
                    <a:ext uri="{9D8B030D-6E8A-4147-A177-3AD203B41FA5}">
                      <a16:colId xmlns:a16="http://schemas.microsoft.com/office/drawing/2014/main" val="4089384427"/>
                    </a:ext>
                  </a:extLst>
                </a:gridCol>
                <a:gridCol w="922747">
                  <a:extLst>
                    <a:ext uri="{9D8B030D-6E8A-4147-A177-3AD203B41FA5}">
                      <a16:colId xmlns:a16="http://schemas.microsoft.com/office/drawing/2014/main" val="1788367745"/>
                    </a:ext>
                  </a:extLst>
                </a:gridCol>
                <a:gridCol w="922747">
                  <a:extLst>
                    <a:ext uri="{9D8B030D-6E8A-4147-A177-3AD203B41FA5}">
                      <a16:colId xmlns:a16="http://schemas.microsoft.com/office/drawing/2014/main" val="2972801673"/>
                    </a:ext>
                  </a:extLst>
                </a:gridCol>
                <a:gridCol w="922747">
                  <a:extLst>
                    <a:ext uri="{9D8B030D-6E8A-4147-A177-3AD203B41FA5}">
                      <a16:colId xmlns:a16="http://schemas.microsoft.com/office/drawing/2014/main" val="2615282078"/>
                    </a:ext>
                  </a:extLst>
                </a:gridCol>
                <a:gridCol w="922747">
                  <a:extLst>
                    <a:ext uri="{9D8B030D-6E8A-4147-A177-3AD203B41FA5}">
                      <a16:colId xmlns:a16="http://schemas.microsoft.com/office/drawing/2014/main" val="2020464844"/>
                    </a:ext>
                  </a:extLst>
                </a:gridCol>
                <a:gridCol w="922747">
                  <a:extLst>
                    <a:ext uri="{9D8B030D-6E8A-4147-A177-3AD203B41FA5}">
                      <a16:colId xmlns:a16="http://schemas.microsoft.com/office/drawing/2014/main" val="2472263921"/>
                    </a:ext>
                  </a:extLst>
                </a:gridCol>
              </a:tblGrid>
              <a:tr h="0">
                <a:tc>
                  <a:txBody>
                    <a:bodyPr/>
                    <a:lstStyle/>
                    <a:p>
                      <a:pPr algn="ctr"/>
                      <a:r>
                        <a:rPr lang="ja-JP" altLang="en-US" sz="1400" b="1" cap="none" dirty="0">
                          <a:solidFill>
                            <a:schemeClr val="bg1"/>
                          </a:solidFill>
                        </a:rPr>
                        <a:t>ニュートラル</a:t>
                      </a:r>
                      <a:endParaRPr kumimoji="1" lang="ja-JP" altLang="en-US" sz="1400" b="1" dirty="0">
                        <a:solidFill>
                          <a:schemeClr val="bg1"/>
                        </a:solidFill>
                      </a:endParaRPr>
                    </a:p>
                  </a:txBody>
                  <a:tcPr/>
                </a:tc>
                <a:tc>
                  <a:txBody>
                    <a:bodyPr/>
                    <a:lstStyle/>
                    <a:p>
                      <a:pPr algn="ctr"/>
                      <a:r>
                        <a:rPr kumimoji="1" lang="ja-JP" altLang="en-US" dirty="0">
                          <a:solidFill>
                            <a:schemeClr val="bg1"/>
                          </a:solidFill>
                        </a:rPr>
                        <a:t>喜楽</a:t>
                      </a:r>
                    </a:p>
                  </a:txBody>
                  <a:tcPr/>
                </a:tc>
                <a:tc>
                  <a:txBody>
                    <a:bodyPr/>
                    <a:lstStyle/>
                    <a:p>
                      <a:pPr algn="ctr"/>
                      <a:r>
                        <a:rPr kumimoji="1" lang="ja-JP" altLang="en-US" dirty="0">
                          <a:solidFill>
                            <a:schemeClr val="bg1"/>
                          </a:solidFill>
                        </a:rPr>
                        <a:t>驚愕</a:t>
                      </a:r>
                    </a:p>
                  </a:txBody>
                  <a:tcPr/>
                </a:tc>
                <a:tc>
                  <a:txBody>
                    <a:bodyPr/>
                    <a:lstStyle/>
                    <a:p>
                      <a:pPr algn="ctr"/>
                      <a:r>
                        <a:rPr kumimoji="1" lang="ja-JP" altLang="en-US" dirty="0">
                          <a:solidFill>
                            <a:schemeClr val="bg1"/>
                          </a:solidFill>
                        </a:rPr>
                        <a:t>恐怖</a:t>
                      </a:r>
                    </a:p>
                  </a:txBody>
                  <a:tcPr/>
                </a:tc>
                <a:tc>
                  <a:txBody>
                    <a:bodyPr/>
                    <a:lstStyle/>
                    <a:p>
                      <a:pPr algn="ctr"/>
                      <a:r>
                        <a:rPr kumimoji="1" lang="ja-JP" altLang="en-US" dirty="0">
                          <a:solidFill>
                            <a:schemeClr val="bg1"/>
                          </a:solidFill>
                        </a:rPr>
                        <a:t>悲哀</a:t>
                      </a:r>
                    </a:p>
                  </a:txBody>
                  <a:tcPr/>
                </a:tc>
                <a:tc>
                  <a:txBody>
                    <a:bodyPr/>
                    <a:lstStyle/>
                    <a:p>
                      <a:pPr algn="ctr"/>
                      <a:r>
                        <a:rPr kumimoji="1" lang="ja-JP" altLang="en-US" dirty="0">
                          <a:solidFill>
                            <a:schemeClr val="bg1"/>
                          </a:solidFill>
                        </a:rPr>
                        <a:t>憤怒</a:t>
                      </a:r>
                    </a:p>
                  </a:txBody>
                  <a:tcPr/>
                </a:tc>
                <a:tc>
                  <a:txBody>
                    <a:bodyPr/>
                    <a:lstStyle/>
                    <a:p>
                      <a:pPr algn="ctr"/>
                      <a:r>
                        <a:rPr kumimoji="1" lang="ja-JP" altLang="en-US" dirty="0">
                          <a:solidFill>
                            <a:schemeClr val="bg1"/>
                          </a:solidFill>
                        </a:rPr>
                        <a:t>嫌悪</a:t>
                      </a:r>
                    </a:p>
                  </a:txBody>
                  <a:tcPr/>
                </a:tc>
                <a:tc>
                  <a:txBody>
                    <a:bodyPr/>
                    <a:lstStyle/>
                    <a:p>
                      <a:pPr algn="ctr"/>
                      <a:r>
                        <a:rPr kumimoji="1" lang="en-US" altLang="ja-JP" dirty="0">
                          <a:solidFill>
                            <a:schemeClr val="bg1"/>
                          </a:solidFill>
                        </a:rPr>
                        <a:t>UNK</a:t>
                      </a:r>
                      <a:endParaRPr kumimoji="1" lang="ja-JP" altLang="en-US" dirty="0">
                        <a:solidFill>
                          <a:schemeClr val="bg1"/>
                        </a:solidFill>
                      </a:endParaRPr>
                    </a:p>
                  </a:txBody>
                  <a:tcPr/>
                </a:tc>
                <a:extLst>
                  <a:ext uri="{0D108BD9-81ED-4DB2-BD59-A6C34878D82A}">
                    <a16:rowId xmlns:a16="http://schemas.microsoft.com/office/drawing/2014/main" val="30148510"/>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193354559"/>
                  </a:ext>
                </a:extLst>
              </a:tr>
            </a:tbl>
          </a:graphicData>
        </a:graphic>
      </p:graphicFrame>
      <p:sp>
        <p:nvSpPr>
          <p:cNvPr id="10" name="テキスト ボックス 9">
            <a:extLst>
              <a:ext uri="{FF2B5EF4-FFF2-40B4-BE49-F238E27FC236}">
                <a16:creationId xmlns:a16="http://schemas.microsoft.com/office/drawing/2014/main" id="{EC874F44-9F9F-4C8D-8533-8484BFC0C848}"/>
              </a:ext>
            </a:extLst>
          </p:cNvPr>
          <p:cNvSpPr txBox="1"/>
          <p:nvPr/>
        </p:nvSpPr>
        <p:spPr>
          <a:xfrm>
            <a:off x="948705" y="3869351"/>
            <a:ext cx="1568158" cy="369332"/>
          </a:xfrm>
          <a:prstGeom prst="rect">
            <a:avLst/>
          </a:prstGeom>
          <a:noFill/>
        </p:spPr>
        <p:txBody>
          <a:bodyPr wrap="square" rtlCol="0">
            <a:spAutoFit/>
          </a:bodyPr>
          <a:lstStyle/>
          <a:p>
            <a:r>
              <a:rPr kumimoji="1" lang="ja-JP" altLang="en-US" dirty="0"/>
              <a:t>感情ラベル</a:t>
            </a:r>
          </a:p>
        </p:txBody>
      </p:sp>
      <p:sp>
        <p:nvSpPr>
          <p:cNvPr id="42" name="テキスト ボックス 41">
            <a:extLst>
              <a:ext uri="{FF2B5EF4-FFF2-40B4-BE49-F238E27FC236}">
                <a16:creationId xmlns:a16="http://schemas.microsoft.com/office/drawing/2014/main" id="{DA12EAFE-344B-4AD9-97BB-0CD1DFF633FC}"/>
              </a:ext>
            </a:extLst>
          </p:cNvPr>
          <p:cNvSpPr txBox="1"/>
          <p:nvPr/>
        </p:nvSpPr>
        <p:spPr>
          <a:xfrm>
            <a:off x="958124" y="5218468"/>
            <a:ext cx="1568158" cy="369332"/>
          </a:xfrm>
          <a:prstGeom prst="rect">
            <a:avLst/>
          </a:prstGeom>
          <a:noFill/>
        </p:spPr>
        <p:txBody>
          <a:bodyPr wrap="square" rtlCol="0">
            <a:spAutoFit/>
          </a:bodyPr>
          <a:lstStyle/>
          <a:p>
            <a:r>
              <a:rPr kumimoji="1" lang="ja-JP" altLang="en-US" dirty="0"/>
              <a:t>登場人物</a:t>
            </a:r>
          </a:p>
        </p:txBody>
      </p:sp>
      <p:graphicFrame>
        <p:nvGraphicFramePr>
          <p:cNvPr id="13" name="表 14">
            <a:extLst>
              <a:ext uri="{FF2B5EF4-FFF2-40B4-BE49-F238E27FC236}">
                <a16:creationId xmlns:a16="http://schemas.microsoft.com/office/drawing/2014/main" id="{818AB3B2-D04A-4ABB-829B-A04A1398687F}"/>
              </a:ext>
            </a:extLst>
          </p:cNvPr>
          <p:cNvGraphicFramePr>
            <a:graphicFrameLocks noGrp="1"/>
          </p:cNvGraphicFramePr>
          <p:nvPr>
            <p:extLst>
              <p:ext uri="{D42A27DB-BD31-4B8C-83A1-F6EECF244321}">
                <p14:modId xmlns:p14="http://schemas.microsoft.com/office/powerpoint/2010/main" val="1628601121"/>
              </p:ext>
            </p:extLst>
          </p:nvPr>
        </p:nvGraphicFramePr>
        <p:xfrm>
          <a:off x="948705" y="5644835"/>
          <a:ext cx="6096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07109355"/>
                    </a:ext>
                  </a:extLst>
                </a:gridCol>
                <a:gridCol w="2032000">
                  <a:extLst>
                    <a:ext uri="{9D8B030D-6E8A-4147-A177-3AD203B41FA5}">
                      <a16:colId xmlns:a16="http://schemas.microsoft.com/office/drawing/2014/main" val="1715519914"/>
                    </a:ext>
                  </a:extLst>
                </a:gridCol>
                <a:gridCol w="2032000">
                  <a:extLst>
                    <a:ext uri="{9D8B030D-6E8A-4147-A177-3AD203B41FA5}">
                      <a16:colId xmlns:a16="http://schemas.microsoft.com/office/drawing/2014/main" val="2625306922"/>
                    </a:ext>
                  </a:extLst>
                </a:gridCol>
              </a:tblGrid>
              <a:tr h="370840">
                <a:tc>
                  <a:txBody>
                    <a:bodyPr/>
                    <a:lstStyle/>
                    <a:p>
                      <a:pPr algn="ctr"/>
                      <a:r>
                        <a:rPr kumimoji="1" lang="en-US" altLang="ja-JP" dirty="0">
                          <a:solidFill>
                            <a:schemeClr val="bg1"/>
                          </a:solidFill>
                        </a:rPr>
                        <a:t>A</a:t>
                      </a:r>
                      <a:r>
                        <a:rPr kumimoji="1" lang="ja-JP" altLang="en-US" dirty="0">
                          <a:solidFill>
                            <a:schemeClr val="bg1"/>
                          </a:solidFill>
                        </a:rPr>
                        <a:t>くん</a:t>
                      </a:r>
                    </a:p>
                  </a:txBody>
                  <a:tcPr/>
                </a:tc>
                <a:tc>
                  <a:txBody>
                    <a:bodyPr/>
                    <a:lstStyle/>
                    <a:p>
                      <a:pPr algn="ctr"/>
                      <a:r>
                        <a:rPr kumimoji="1" lang="en-US" altLang="ja-JP" dirty="0">
                          <a:solidFill>
                            <a:schemeClr val="bg1"/>
                          </a:solidFill>
                        </a:rPr>
                        <a:t>B</a:t>
                      </a:r>
                      <a:r>
                        <a:rPr kumimoji="1" lang="ja-JP" altLang="en-US" dirty="0">
                          <a:solidFill>
                            <a:schemeClr val="bg1"/>
                          </a:solidFill>
                        </a:rPr>
                        <a:t>さん</a:t>
                      </a:r>
                    </a:p>
                  </a:txBody>
                  <a:tcPr/>
                </a:tc>
                <a:tc>
                  <a:txBody>
                    <a:bodyPr/>
                    <a:lstStyle/>
                    <a:p>
                      <a:pPr algn="ctr"/>
                      <a:r>
                        <a:rPr kumimoji="1" lang="ja-JP" altLang="en-US" dirty="0">
                          <a:solidFill>
                            <a:schemeClr val="bg1"/>
                          </a:solidFill>
                        </a:rPr>
                        <a:t>その他</a:t>
                      </a:r>
                    </a:p>
                  </a:txBody>
                  <a:tcPr/>
                </a:tc>
                <a:extLst>
                  <a:ext uri="{0D108BD9-81ED-4DB2-BD59-A6C34878D82A}">
                    <a16:rowId xmlns:a16="http://schemas.microsoft.com/office/drawing/2014/main" val="3543462802"/>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4276239034"/>
                  </a:ext>
                </a:extLst>
              </a:tr>
            </a:tbl>
          </a:graphicData>
        </a:graphic>
      </p:graphicFrame>
    </p:spTree>
    <p:extLst>
      <p:ext uri="{BB962C8B-B14F-4D97-AF65-F5344CB8AC3E}">
        <p14:creationId xmlns:p14="http://schemas.microsoft.com/office/powerpoint/2010/main" val="23229405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BERT </a:t>
            </a:r>
            <a:r>
              <a:rPr lang="ja-JP" altLang="en-US" sz="4050" cap="none" dirty="0" err="1">
                <a:solidFill>
                  <a:schemeClr val="tx1"/>
                </a:solidFill>
              </a:rPr>
              <a:t>への</a:t>
            </a:r>
            <a:r>
              <a:rPr lang="ja-JP" altLang="en-US" sz="4050" cap="none" dirty="0">
                <a:solidFill>
                  <a:schemeClr val="tx1"/>
                </a:solidFill>
              </a:rPr>
              <a:t>入力形式 改善案</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99</a:t>
            </a:fld>
            <a:endParaRPr kumimoji="1" lang="ja-JP" altLang="en-US"/>
          </a:p>
        </p:txBody>
      </p:sp>
      <p:cxnSp>
        <p:nvCxnSpPr>
          <p:cNvPr id="5" name="直線矢印コネクタ 4">
            <a:extLst>
              <a:ext uri="{FF2B5EF4-FFF2-40B4-BE49-F238E27FC236}">
                <a16:creationId xmlns:a16="http://schemas.microsoft.com/office/drawing/2014/main" id="{A79A4B06-68FA-4F8A-AAED-8D0927CDF0A4}"/>
              </a:ext>
            </a:extLst>
          </p:cNvPr>
          <p:cNvCxnSpPr>
            <a:cxnSpLocks/>
          </p:cNvCxnSpPr>
          <p:nvPr/>
        </p:nvCxnSpPr>
        <p:spPr>
          <a:xfrm flipV="1">
            <a:off x="3382451" y="2625498"/>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7" name="正方形/長方形 6">
            <a:extLst>
              <a:ext uri="{FF2B5EF4-FFF2-40B4-BE49-F238E27FC236}">
                <a16:creationId xmlns:a16="http://schemas.microsoft.com/office/drawing/2014/main" id="{1F243608-818D-43AF-A3D0-9817867D8547}"/>
              </a:ext>
            </a:extLst>
          </p:cNvPr>
          <p:cNvSpPr/>
          <p:nvPr/>
        </p:nvSpPr>
        <p:spPr>
          <a:xfrm>
            <a:off x="3127885" y="1992832"/>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10" name="直線矢印コネクタ 9">
            <a:extLst>
              <a:ext uri="{FF2B5EF4-FFF2-40B4-BE49-F238E27FC236}">
                <a16:creationId xmlns:a16="http://schemas.microsoft.com/office/drawing/2014/main" id="{6ACCE6D6-831C-4436-BF7A-E4AE90657AAD}"/>
              </a:ext>
            </a:extLst>
          </p:cNvPr>
          <p:cNvCxnSpPr>
            <a:cxnSpLocks/>
          </p:cNvCxnSpPr>
          <p:nvPr/>
        </p:nvCxnSpPr>
        <p:spPr>
          <a:xfrm flipV="1">
            <a:off x="5668451" y="2622710"/>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1" name="正方形/長方形 10">
            <a:extLst>
              <a:ext uri="{FF2B5EF4-FFF2-40B4-BE49-F238E27FC236}">
                <a16:creationId xmlns:a16="http://schemas.microsoft.com/office/drawing/2014/main" id="{20201A0F-DB75-407C-9FC0-0431A7459C9B}"/>
              </a:ext>
            </a:extLst>
          </p:cNvPr>
          <p:cNvSpPr/>
          <p:nvPr/>
        </p:nvSpPr>
        <p:spPr>
          <a:xfrm>
            <a:off x="2105352"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2" name="正方形/長方形 11">
            <a:extLst>
              <a:ext uri="{FF2B5EF4-FFF2-40B4-BE49-F238E27FC236}">
                <a16:creationId xmlns:a16="http://schemas.microsoft.com/office/drawing/2014/main" id="{CAAF1285-D343-48B3-B55C-245BEAC6F23D}"/>
              </a:ext>
            </a:extLst>
          </p:cNvPr>
          <p:cNvSpPr/>
          <p:nvPr/>
        </p:nvSpPr>
        <p:spPr>
          <a:xfrm>
            <a:off x="4844706"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3" name="正方形/長方形 12">
            <a:extLst>
              <a:ext uri="{FF2B5EF4-FFF2-40B4-BE49-F238E27FC236}">
                <a16:creationId xmlns:a16="http://schemas.microsoft.com/office/drawing/2014/main" id="{52B43595-7D25-482B-ACD7-B0C0B1CF8FE0}"/>
              </a:ext>
            </a:extLst>
          </p:cNvPr>
          <p:cNvSpPr/>
          <p:nvPr/>
        </p:nvSpPr>
        <p:spPr>
          <a:xfrm>
            <a:off x="2871896"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14" name="正方形/長方形 13">
            <a:extLst>
              <a:ext uri="{FF2B5EF4-FFF2-40B4-BE49-F238E27FC236}">
                <a16:creationId xmlns:a16="http://schemas.microsoft.com/office/drawing/2014/main" id="{FAEE602F-9210-4DCD-91EE-A2CFD5FF1FC7}"/>
              </a:ext>
            </a:extLst>
          </p:cNvPr>
          <p:cNvSpPr/>
          <p:nvPr/>
        </p:nvSpPr>
        <p:spPr>
          <a:xfrm>
            <a:off x="5611250"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2 </a:t>
            </a:r>
            <a:r>
              <a:rPr kumimoji="1" lang="ja-JP" altLang="en-US" sz="1600" dirty="0"/>
              <a:t>文目</a:t>
            </a:r>
          </a:p>
        </p:txBody>
      </p:sp>
      <p:sp>
        <p:nvSpPr>
          <p:cNvPr id="15" name="正方形/長方形 14">
            <a:extLst>
              <a:ext uri="{FF2B5EF4-FFF2-40B4-BE49-F238E27FC236}">
                <a16:creationId xmlns:a16="http://schemas.microsoft.com/office/drawing/2014/main" id="{963ECCE1-39F8-4844-8F8D-70935895CA1A}"/>
              </a:ext>
            </a:extLst>
          </p:cNvPr>
          <p:cNvSpPr/>
          <p:nvPr/>
        </p:nvSpPr>
        <p:spPr>
          <a:xfrm>
            <a:off x="3631623"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16" name="正方形/長方形 15">
            <a:extLst>
              <a:ext uri="{FF2B5EF4-FFF2-40B4-BE49-F238E27FC236}">
                <a16:creationId xmlns:a16="http://schemas.microsoft.com/office/drawing/2014/main" id="{D49C5A51-8DE6-44A1-AECA-AD40DDD8E24F}"/>
              </a:ext>
            </a:extLst>
          </p:cNvPr>
          <p:cNvSpPr/>
          <p:nvPr/>
        </p:nvSpPr>
        <p:spPr>
          <a:xfrm>
            <a:off x="6377794"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cxnSp>
        <p:nvCxnSpPr>
          <p:cNvPr id="17" name="直線矢印コネクタ 16">
            <a:extLst>
              <a:ext uri="{FF2B5EF4-FFF2-40B4-BE49-F238E27FC236}">
                <a16:creationId xmlns:a16="http://schemas.microsoft.com/office/drawing/2014/main" id="{EE4F34C9-BD15-4040-B474-37F968EBF5A1}"/>
              </a:ext>
            </a:extLst>
          </p:cNvPr>
          <p:cNvCxnSpPr>
            <a:cxnSpLocks/>
          </p:cNvCxnSpPr>
          <p:nvPr/>
        </p:nvCxnSpPr>
        <p:spPr>
          <a:xfrm flipV="1">
            <a:off x="3382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8" name="直線矢印コネクタ 17">
            <a:extLst>
              <a:ext uri="{FF2B5EF4-FFF2-40B4-BE49-F238E27FC236}">
                <a16:creationId xmlns:a16="http://schemas.microsoft.com/office/drawing/2014/main" id="{0121E1FF-C4FF-4169-9E29-3DE9FEAB98CB}"/>
              </a:ext>
            </a:extLst>
          </p:cNvPr>
          <p:cNvCxnSpPr>
            <a:cxnSpLocks/>
          </p:cNvCxnSpPr>
          <p:nvPr/>
        </p:nvCxnSpPr>
        <p:spPr>
          <a:xfrm flipV="1">
            <a:off x="5668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9" name="テキスト ボックス 18">
            <a:extLst>
              <a:ext uri="{FF2B5EF4-FFF2-40B4-BE49-F238E27FC236}">
                <a16:creationId xmlns:a16="http://schemas.microsoft.com/office/drawing/2014/main" id="{1F44624D-E3DE-4E1D-881B-1F5CDEF218A6}"/>
              </a:ext>
            </a:extLst>
          </p:cNvPr>
          <p:cNvSpPr txBox="1"/>
          <p:nvPr/>
        </p:nvSpPr>
        <p:spPr>
          <a:xfrm>
            <a:off x="7336220" y="3160826"/>
            <a:ext cx="1324303" cy="369332"/>
          </a:xfrm>
          <a:prstGeom prst="rect">
            <a:avLst/>
          </a:prstGeom>
          <a:noFill/>
        </p:spPr>
        <p:txBody>
          <a:bodyPr wrap="square" rtlCol="0">
            <a:spAutoFit/>
          </a:bodyPr>
          <a:lstStyle/>
          <a:p>
            <a:r>
              <a:rPr kumimoji="1" lang="ja-JP" altLang="en-US" dirty="0"/>
              <a:t>・・・</a:t>
            </a:r>
          </a:p>
        </p:txBody>
      </p:sp>
      <p:sp>
        <p:nvSpPr>
          <p:cNvPr id="20" name="テキスト ボックス 19">
            <a:extLst>
              <a:ext uri="{FF2B5EF4-FFF2-40B4-BE49-F238E27FC236}">
                <a16:creationId xmlns:a16="http://schemas.microsoft.com/office/drawing/2014/main" id="{538D2997-15F2-4AA5-8C6C-C1EA28CB8097}"/>
              </a:ext>
            </a:extLst>
          </p:cNvPr>
          <p:cNvSpPr txBox="1"/>
          <p:nvPr/>
        </p:nvSpPr>
        <p:spPr>
          <a:xfrm>
            <a:off x="856061" y="1865052"/>
            <a:ext cx="2079850" cy="1077218"/>
          </a:xfrm>
          <a:prstGeom prst="rect">
            <a:avLst/>
          </a:prstGeom>
          <a:noFill/>
        </p:spPr>
        <p:txBody>
          <a:bodyPr wrap="square" rtlCol="0">
            <a:spAutoFit/>
          </a:bodyPr>
          <a:lstStyle/>
          <a:p>
            <a:r>
              <a:rPr kumimoji="1" lang="ja-JP" altLang="en-US" sz="3200" dirty="0"/>
              <a:t>現状</a:t>
            </a:r>
            <a:endParaRPr kumimoji="1" lang="en-US" altLang="ja-JP" sz="3200" dirty="0"/>
          </a:p>
          <a:p>
            <a:r>
              <a:rPr kumimoji="1" lang="en-US" altLang="ja-JP" sz="1600" dirty="0"/>
              <a:t>Sequential </a:t>
            </a:r>
            <a:r>
              <a:rPr kumimoji="1" lang="ja-JP" altLang="en-US" sz="1600" dirty="0"/>
              <a:t>な</a:t>
            </a:r>
            <a:endParaRPr kumimoji="1" lang="en-US" altLang="ja-JP" sz="1600" dirty="0"/>
          </a:p>
          <a:p>
            <a:r>
              <a:rPr kumimoji="1" lang="ja-JP" altLang="en-US" sz="1600" dirty="0"/>
              <a:t>識別器</a:t>
            </a:r>
          </a:p>
        </p:txBody>
      </p:sp>
      <p:sp>
        <p:nvSpPr>
          <p:cNvPr id="21" name="正方形/長方形 20">
            <a:extLst>
              <a:ext uri="{FF2B5EF4-FFF2-40B4-BE49-F238E27FC236}">
                <a16:creationId xmlns:a16="http://schemas.microsoft.com/office/drawing/2014/main" id="{120C1E2E-EEE2-4EC6-B977-7FD71A96B9F3}"/>
              </a:ext>
            </a:extLst>
          </p:cNvPr>
          <p:cNvSpPr/>
          <p:nvPr/>
        </p:nvSpPr>
        <p:spPr>
          <a:xfrm>
            <a:off x="3127885" y="4698771"/>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22" name="直線矢印コネクタ 21">
            <a:extLst>
              <a:ext uri="{FF2B5EF4-FFF2-40B4-BE49-F238E27FC236}">
                <a16:creationId xmlns:a16="http://schemas.microsoft.com/office/drawing/2014/main" id="{C34AE3D7-E9F2-47A4-9FD8-12AA388EF0E3}"/>
              </a:ext>
            </a:extLst>
          </p:cNvPr>
          <p:cNvCxnSpPr>
            <a:cxnSpLocks/>
          </p:cNvCxnSpPr>
          <p:nvPr/>
        </p:nvCxnSpPr>
        <p:spPr>
          <a:xfrm flipV="1">
            <a:off x="4584696" y="4386001"/>
            <a:ext cx="0" cy="312770"/>
          </a:xfrm>
          <a:prstGeom prst="straightConnector1">
            <a:avLst/>
          </a:prstGeom>
          <a:noFill/>
          <a:ln w="6350" cap="flat" cmpd="sng" algn="ctr">
            <a:solidFill>
              <a:srgbClr val="ED7D31">
                <a:lumMod val="75000"/>
              </a:srgbClr>
            </a:solidFill>
            <a:prstDash val="solid"/>
            <a:miter lim="800000"/>
            <a:tailEnd type="triangle"/>
          </a:ln>
          <a:effectLst/>
        </p:spPr>
      </p:cxnSp>
      <p:grpSp>
        <p:nvGrpSpPr>
          <p:cNvPr id="30" name="グループ化 29">
            <a:extLst>
              <a:ext uri="{FF2B5EF4-FFF2-40B4-BE49-F238E27FC236}">
                <a16:creationId xmlns:a16="http://schemas.microsoft.com/office/drawing/2014/main" id="{E4A4DEC4-EB66-4F43-8DEF-9D1ADD0C0709}"/>
              </a:ext>
            </a:extLst>
          </p:cNvPr>
          <p:cNvGrpSpPr/>
          <p:nvPr/>
        </p:nvGrpSpPr>
        <p:grpSpPr>
          <a:xfrm>
            <a:off x="1857685" y="5613982"/>
            <a:ext cx="5426250" cy="830473"/>
            <a:chOff x="2744613" y="5580289"/>
            <a:chExt cx="5426250" cy="830473"/>
          </a:xfrm>
        </p:grpSpPr>
        <p:sp>
          <p:nvSpPr>
            <p:cNvPr id="23" name="正方形/長方形 22">
              <a:extLst>
                <a:ext uri="{FF2B5EF4-FFF2-40B4-BE49-F238E27FC236}">
                  <a16:creationId xmlns:a16="http://schemas.microsoft.com/office/drawing/2014/main" id="{8ED32D28-A6E1-440F-AC30-56F6F58FBF80}"/>
                </a:ext>
              </a:extLst>
            </p:cNvPr>
            <p:cNvSpPr/>
            <p:nvPr/>
          </p:nvSpPr>
          <p:spPr>
            <a:xfrm>
              <a:off x="2744613" y="5590738"/>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24" name="正方形/長方形 23">
              <a:extLst>
                <a:ext uri="{FF2B5EF4-FFF2-40B4-BE49-F238E27FC236}">
                  <a16:creationId xmlns:a16="http://schemas.microsoft.com/office/drawing/2014/main" id="{4CBC863B-4A17-415B-AFC3-FF8AC1373EF5}"/>
                </a:ext>
              </a:extLst>
            </p:cNvPr>
            <p:cNvSpPr/>
            <p:nvPr/>
          </p:nvSpPr>
          <p:spPr>
            <a:xfrm>
              <a:off x="3511157"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25" name="正方形/長方形 24">
              <a:extLst>
                <a:ext uri="{FF2B5EF4-FFF2-40B4-BE49-F238E27FC236}">
                  <a16:creationId xmlns:a16="http://schemas.microsoft.com/office/drawing/2014/main" id="{6D1948DB-56D5-41E9-AC32-C4E0697E58D8}"/>
                </a:ext>
              </a:extLst>
            </p:cNvPr>
            <p:cNvSpPr/>
            <p:nvPr/>
          </p:nvSpPr>
          <p:spPr>
            <a:xfrm>
              <a:off x="4277701"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400" dirty="0"/>
                <a:t>・・・</a:t>
              </a:r>
              <a:r>
                <a:rPr kumimoji="1" lang="en-US" altLang="ja-JP" sz="1400" dirty="0"/>
                <a:t> </a:t>
              </a:r>
              <a:endParaRPr kumimoji="1" lang="ja-JP" altLang="en-US" sz="1400" dirty="0"/>
            </a:p>
          </p:txBody>
        </p:sp>
        <p:sp>
          <p:nvSpPr>
            <p:cNvPr id="26" name="正方形/長方形 25">
              <a:extLst>
                <a:ext uri="{FF2B5EF4-FFF2-40B4-BE49-F238E27FC236}">
                  <a16:creationId xmlns:a16="http://schemas.microsoft.com/office/drawing/2014/main" id="{A73321E7-9BCF-4062-93C2-F054558D5C80}"/>
                </a:ext>
              </a:extLst>
            </p:cNvPr>
            <p:cNvSpPr/>
            <p:nvPr/>
          </p:nvSpPr>
          <p:spPr>
            <a:xfrm>
              <a:off x="5048858"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200" dirty="0"/>
                <a:t>N-1</a:t>
              </a:r>
              <a:r>
                <a:rPr kumimoji="1" lang="ja-JP" altLang="en-US" sz="1200" dirty="0"/>
                <a:t>文目</a:t>
              </a:r>
            </a:p>
          </p:txBody>
        </p:sp>
        <p:sp>
          <p:nvSpPr>
            <p:cNvPr id="27" name="正方形/長方形 26">
              <a:extLst>
                <a:ext uri="{FF2B5EF4-FFF2-40B4-BE49-F238E27FC236}">
                  <a16:creationId xmlns:a16="http://schemas.microsoft.com/office/drawing/2014/main" id="{066EC3BA-B7E9-48C4-B726-53745FF21C07}"/>
                </a:ext>
              </a:extLst>
            </p:cNvPr>
            <p:cNvSpPr/>
            <p:nvPr/>
          </p:nvSpPr>
          <p:spPr>
            <a:xfrm>
              <a:off x="5832474" y="5590738"/>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28" name="正方形/長方形 27">
              <a:extLst>
                <a:ext uri="{FF2B5EF4-FFF2-40B4-BE49-F238E27FC236}">
                  <a16:creationId xmlns:a16="http://schemas.microsoft.com/office/drawing/2014/main" id="{A1A61988-91E3-43B7-8104-3CD9CD5E80BC}"/>
                </a:ext>
              </a:extLst>
            </p:cNvPr>
            <p:cNvSpPr/>
            <p:nvPr/>
          </p:nvSpPr>
          <p:spPr>
            <a:xfrm>
              <a:off x="6616090" y="5583582"/>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400" dirty="0"/>
                <a:t>N </a:t>
              </a:r>
              <a:r>
                <a:rPr kumimoji="1" lang="ja-JP" altLang="en-US" sz="1400" dirty="0"/>
                <a:t>文目</a:t>
              </a:r>
            </a:p>
          </p:txBody>
        </p:sp>
        <p:sp>
          <p:nvSpPr>
            <p:cNvPr id="29" name="正方形/長方形 28">
              <a:extLst>
                <a:ext uri="{FF2B5EF4-FFF2-40B4-BE49-F238E27FC236}">
                  <a16:creationId xmlns:a16="http://schemas.microsoft.com/office/drawing/2014/main" id="{C72646D6-9CBE-4596-AFE6-332155C09C6F}"/>
                </a:ext>
              </a:extLst>
            </p:cNvPr>
            <p:cNvSpPr/>
            <p:nvPr/>
          </p:nvSpPr>
          <p:spPr>
            <a:xfrm>
              <a:off x="7404319" y="5580289"/>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grpSp>
      <p:cxnSp>
        <p:nvCxnSpPr>
          <p:cNvPr id="31" name="直線矢印コネクタ 30">
            <a:extLst>
              <a:ext uri="{FF2B5EF4-FFF2-40B4-BE49-F238E27FC236}">
                <a16:creationId xmlns:a16="http://schemas.microsoft.com/office/drawing/2014/main" id="{589AE5B6-24AF-4CE3-8B66-AD3959AFF469}"/>
              </a:ext>
            </a:extLst>
          </p:cNvPr>
          <p:cNvCxnSpPr>
            <a:cxnSpLocks/>
          </p:cNvCxnSpPr>
          <p:nvPr/>
        </p:nvCxnSpPr>
        <p:spPr>
          <a:xfrm flipV="1">
            <a:off x="4584696" y="5328649"/>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32" name="テキスト ボックス 31">
            <a:extLst>
              <a:ext uri="{FF2B5EF4-FFF2-40B4-BE49-F238E27FC236}">
                <a16:creationId xmlns:a16="http://schemas.microsoft.com/office/drawing/2014/main" id="{0BEB8C0A-3461-4ECF-A1AA-4C2502F3230A}"/>
              </a:ext>
            </a:extLst>
          </p:cNvPr>
          <p:cNvSpPr txBox="1"/>
          <p:nvPr/>
        </p:nvSpPr>
        <p:spPr>
          <a:xfrm>
            <a:off x="856061" y="3936492"/>
            <a:ext cx="2079850" cy="1077218"/>
          </a:xfrm>
          <a:prstGeom prst="rect">
            <a:avLst/>
          </a:prstGeom>
          <a:noFill/>
        </p:spPr>
        <p:txBody>
          <a:bodyPr wrap="square" rtlCol="0">
            <a:spAutoFit/>
          </a:bodyPr>
          <a:lstStyle/>
          <a:p>
            <a:r>
              <a:rPr kumimoji="1" lang="ja-JP" altLang="en-US" sz="3200" dirty="0"/>
              <a:t>改善案</a:t>
            </a:r>
            <a:endParaRPr kumimoji="1" lang="en-US" altLang="ja-JP" sz="3200" dirty="0"/>
          </a:p>
          <a:p>
            <a:r>
              <a:rPr kumimoji="1" lang="en-US" altLang="ja-JP" sz="1600" dirty="0"/>
              <a:t>MLP </a:t>
            </a:r>
            <a:r>
              <a:rPr kumimoji="1" lang="ja-JP" altLang="en-US" sz="1600" dirty="0"/>
              <a:t>や </a:t>
            </a:r>
            <a:r>
              <a:rPr kumimoji="1" lang="en-US" altLang="ja-JP" sz="1600" dirty="0"/>
              <a:t>SVM </a:t>
            </a:r>
            <a:r>
              <a:rPr kumimoji="1" lang="ja-JP" altLang="en-US" sz="1600" dirty="0"/>
              <a:t>などの</a:t>
            </a:r>
            <a:endParaRPr kumimoji="1" lang="en-US" altLang="ja-JP" sz="1600" dirty="0"/>
          </a:p>
          <a:p>
            <a:r>
              <a:rPr kumimoji="1" lang="ja-JP" altLang="en-US" sz="1600" dirty="0"/>
              <a:t>識別器</a:t>
            </a:r>
          </a:p>
        </p:txBody>
      </p:sp>
    </p:spTree>
    <p:extLst>
      <p:ext uri="{BB962C8B-B14F-4D97-AF65-F5344CB8AC3E}">
        <p14:creationId xmlns:p14="http://schemas.microsoft.com/office/powerpoint/2010/main" val="40632886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45729</TotalTime>
  <Words>8861</Words>
  <Application>Microsoft Office PowerPoint</Application>
  <PresentationFormat>画面に合わせる (4:3)</PresentationFormat>
  <Paragraphs>1711</Paragraphs>
  <Slides>100</Slides>
  <Notes>79</Notes>
  <HiddenSlides>0</HiddenSlides>
  <MMClips>0</MMClips>
  <ScaleCrop>false</ScaleCrop>
  <HeadingPairs>
    <vt:vector size="6" baseType="variant">
      <vt:variant>
        <vt:lpstr>使用されているフォント</vt:lpstr>
      </vt:variant>
      <vt:variant>
        <vt:i4>13</vt:i4>
      </vt:variant>
      <vt:variant>
        <vt:lpstr>テーマ</vt:lpstr>
      </vt:variant>
      <vt:variant>
        <vt:i4>2</vt:i4>
      </vt:variant>
      <vt:variant>
        <vt:lpstr>スライド タイトル</vt:lpstr>
      </vt:variant>
      <vt:variant>
        <vt:i4>100</vt:i4>
      </vt:variant>
    </vt:vector>
  </HeadingPairs>
  <TitlesOfParts>
    <vt:vector size="115" baseType="lpstr">
      <vt:lpstr>CMR10</vt:lpstr>
      <vt:lpstr>CMR9</vt:lpstr>
      <vt:lpstr>CMTI10</vt:lpstr>
      <vt:lpstr>HaranoAjiGothic-Medium-Identity-H</vt:lpstr>
      <vt:lpstr>HaranoAjiMincho-Regular-Identity-H</vt:lpstr>
      <vt:lpstr>Meiryo UI</vt:lpstr>
      <vt:lpstr>ＭＳ ゴシック</vt:lpstr>
      <vt:lpstr>游ゴシック</vt:lpstr>
      <vt:lpstr>游ゴシック Light</vt:lpstr>
      <vt:lpstr>Arial</vt:lpstr>
      <vt:lpstr>Cambria Math</vt:lpstr>
      <vt:lpstr>Century Gothic</vt:lpstr>
      <vt:lpstr>Wingdings</vt:lpstr>
      <vt:lpstr>メッシュ</vt:lpstr>
      <vt:lpstr>Office テーマ</vt:lpstr>
      <vt:lpstr>深層学習に基づく 4 コマ漫画の感情推定と マルチモーダル化への検討</vt:lpstr>
      <vt:lpstr>発表の流れ</vt:lpstr>
      <vt:lpstr>発表の流れ</vt:lpstr>
      <vt:lpstr>はじめに</vt:lpstr>
      <vt:lpstr>はじめに</vt:lpstr>
      <vt:lpstr>はじめに</vt:lpstr>
      <vt:lpstr>はじめに</vt:lpstr>
      <vt:lpstr>はじめに</vt:lpstr>
      <vt:lpstr>はじめに</vt:lpstr>
      <vt:lpstr>発表の流れ</vt:lpstr>
      <vt:lpstr>漫画のセリフの マルチモーダルな感情推定手法</vt:lpstr>
      <vt:lpstr>漫画のセリフの マルチモーダルな感情推定手法</vt:lpstr>
      <vt:lpstr>PowerPoint プレゼンテーション</vt:lpstr>
      <vt:lpstr>発表の流れ</vt:lpstr>
      <vt:lpstr>4 コマ漫画ストーリーデータセット</vt:lpstr>
      <vt:lpstr>・感情ラベル (全 8 種類)</vt:lpstr>
      <vt:lpstr>・感情ラベル (全 7 種類)</vt:lpstr>
      <vt:lpstr>Data Augmentation</vt:lpstr>
      <vt:lpstr>Data Augmentation</vt:lpstr>
      <vt:lpstr>BERT</vt:lpstr>
      <vt:lpstr>BERT</vt:lpstr>
      <vt:lpstr>Illustrarion2Vec</vt:lpstr>
      <vt:lpstr>発表の流れ</vt:lpstr>
      <vt:lpstr>実験</vt:lpstr>
      <vt:lpstr>実験</vt:lpstr>
      <vt:lpstr>実験 1 : セリフ 1 文のみを入力とする感情推定 </vt:lpstr>
      <vt:lpstr>実験 2 :マルチモーダルな感情推定の検討</vt:lpstr>
      <vt:lpstr>実験設定 (実験 1 ・２)</vt:lpstr>
      <vt:lpstr>データ数</vt:lpstr>
      <vt:lpstr>パラメータ</vt:lpstr>
      <vt:lpstr>発表の流れ</vt:lpstr>
      <vt:lpstr>実験 1</vt:lpstr>
      <vt:lpstr>実験 2</vt:lpstr>
      <vt:lpstr>実験 2 : マルチモーダル化による影響</vt:lpstr>
      <vt:lpstr>実験 2 : マルチモーダル化による影響</vt:lpstr>
      <vt:lpstr>PowerPoint プレゼンテーション</vt:lpstr>
      <vt:lpstr>発表の流れ</vt:lpstr>
      <vt:lpstr>まとめ</vt:lpstr>
      <vt:lpstr>今後の課題</vt:lpstr>
      <vt:lpstr>今後の課題</vt:lpstr>
      <vt:lpstr>PowerPoint プレゼンテーション</vt:lpstr>
      <vt:lpstr>PowerPoint プレゼンテーション</vt:lpstr>
      <vt:lpstr>PowerPoint プレゼンテーション</vt:lpstr>
      <vt:lpstr>PowerPoint プレゼンテーション</vt:lpstr>
      <vt:lpstr>4 コマ漫画に関する研究</vt:lpstr>
      <vt:lpstr>実験 1　学習推移 </vt:lpstr>
      <vt:lpstr>実験 ２　学習推移 </vt:lpstr>
      <vt:lpstr>今後の課題</vt:lpstr>
      <vt:lpstr>はじめに</vt:lpstr>
      <vt:lpstr>その他の課題</vt:lpstr>
      <vt:lpstr>Word2Vec</vt:lpstr>
      <vt:lpstr>Doc2Vec</vt:lpstr>
      <vt:lpstr>Long short-term memory (LSTM)</vt:lpstr>
      <vt:lpstr>BERT</vt:lpstr>
      <vt:lpstr>BERT</vt:lpstr>
      <vt:lpstr>Illustrarion2Vec</vt:lpstr>
      <vt:lpstr>未知語率 (juman++ サブワード化なし)</vt:lpstr>
      <vt:lpstr>未知語率 (juman++ サブワード化あり)</vt:lpstr>
      <vt:lpstr>VGG</vt:lpstr>
      <vt:lpstr>Self-Attention</vt:lpstr>
      <vt:lpstr>Manga109</vt:lpstr>
      <vt:lpstr>4 コマ漫画ストーリー データセットの拡張に関する協力のお願い</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4 コマ漫画における キャラクタのセリフの感情推定 </vt:lpstr>
      <vt:lpstr>評価指標</vt:lpstr>
      <vt:lpstr>コサイン類似度 とは</vt:lpstr>
      <vt:lpstr>Optuna とは</vt:lpstr>
      <vt:lpstr>実験</vt:lpstr>
      <vt:lpstr>実験 2 : 過去のセリフを考慮した感情推定 </vt:lpstr>
      <vt:lpstr>実験 2 </vt:lpstr>
      <vt:lpstr>実験 2 </vt:lpstr>
      <vt:lpstr>実験 2 </vt:lpstr>
      <vt:lpstr>実験 2 の学習時おける入力列の制限</vt:lpstr>
      <vt:lpstr>PowerPoint プレゼンテーション</vt:lpstr>
      <vt:lpstr>パラメータ（識別器）</vt:lpstr>
      <vt:lpstr>実験 2</vt:lpstr>
      <vt:lpstr>実験 2</vt:lpstr>
      <vt:lpstr>実験　学習時間 (GPU : USAGI)</vt:lpstr>
      <vt:lpstr>今後の課題</vt:lpstr>
      <vt:lpstr>今後の課題</vt:lpstr>
      <vt:lpstr>4 コマ漫画ストーリーデータセットの拡張</vt:lpstr>
      <vt:lpstr>未知語率 (juman++ サブワード化あり)</vt:lpstr>
      <vt:lpstr>Data Augmentation の妥当性</vt:lpstr>
      <vt:lpstr>Data Augmentation の妥当性</vt:lpstr>
      <vt:lpstr>Data Augmentation の妥当性</vt:lpstr>
      <vt:lpstr>今後の課題</vt:lpstr>
      <vt:lpstr>今後の課題</vt:lpstr>
      <vt:lpstr>今後の課題</vt:lpstr>
      <vt:lpstr>今後の課題</vt:lpstr>
      <vt:lpstr>PowerPoint プレゼンテーション</vt:lpstr>
      <vt:lpstr>PowerPoint プレゼンテーション</vt:lpstr>
      <vt:lpstr>BERT への入力形式 改善案</vt:lpstr>
      <vt:lpstr>実験設定 (実験 1 ・２)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TAKAYAMA YUSEI</cp:lastModifiedBy>
  <cp:revision>828</cp:revision>
  <dcterms:created xsi:type="dcterms:W3CDTF">2020-01-13T19:40:26Z</dcterms:created>
  <dcterms:modified xsi:type="dcterms:W3CDTF">2021-02-22T16:21:54Z</dcterms:modified>
</cp:coreProperties>
</file>